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9"/>
  </p:notesMasterIdLst>
  <p:handoutMasterIdLst>
    <p:handoutMasterId r:id="rId20"/>
  </p:handoutMasterIdLst>
  <p:sldIdLst>
    <p:sldId id="259" r:id="rId2"/>
    <p:sldId id="456" r:id="rId3"/>
    <p:sldId id="472" r:id="rId4"/>
    <p:sldId id="473" r:id="rId5"/>
    <p:sldId id="460" r:id="rId6"/>
    <p:sldId id="462" r:id="rId7"/>
    <p:sldId id="463" r:id="rId8"/>
    <p:sldId id="464" r:id="rId9"/>
    <p:sldId id="465" r:id="rId10"/>
    <p:sldId id="466" r:id="rId11"/>
    <p:sldId id="467" r:id="rId12"/>
    <p:sldId id="468" r:id="rId13"/>
    <p:sldId id="469" r:id="rId14"/>
    <p:sldId id="470" r:id="rId15"/>
    <p:sldId id="477" r:id="rId16"/>
    <p:sldId id="432" r:id="rId17"/>
    <p:sldId id="270" r:id="rId1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FFCC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6FF0E6-FE66-4846-8540-F4DD90F168AE}" type="doc">
      <dgm:prSet loTypeId="urn:microsoft.com/office/officeart/2008/layout/VerticalCurvedList" loCatId="list" qsTypeId="urn:microsoft.com/office/officeart/2005/8/quickstyle/3d3" qsCatId="3D" csTypeId="urn:microsoft.com/office/officeart/2005/8/colors/colorful1" csCatId="colorful" phldr="1"/>
      <dgm:spPr/>
      <dgm:t>
        <a:bodyPr/>
        <a:lstStyle/>
        <a:p>
          <a:endParaRPr lang="en-US"/>
        </a:p>
      </dgm:t>
    </dgm:pt>
    <dgm:pt modelId="{CB187FA6-6C5F-46C7-B8DE-26D932B4F51F}">
      <dgm:prSet/>
      <dgm:spPr/>
      <dgm:t>
        <a:bodyPr/>
        <a:lstStyle/>
        <a:p>
          <a:r>
            <a:rPr lang="ar-EG" dirty="0" smtClean="0">
              <a:latin typeface="Arabic Typesetting" pitchFamily="66" charset="-78"/>
              <a:cs typeface="Arabic Typesetting" pitchFamily="66" charset="-78"/>
            </a:rPr>
            <a:t>مقدمه و الباب الأول: الأحكام العامة</a:t>
          </a:r>
        </a:p>
      </dgm:t>
    </dgm:pt>
    <dgm:pt modelId="{0FFBD8A7-EEE2-4E71-AC8F-7681C45336F9}" type="parTrans" cxnId="{EB71C29E-FE97-401B-B30C-86123FFD164E}">
      <dgm:prSet/>
      <dgm:spPr/>
      <dgm:t>
        <a:bodyPr/>
        <a:lstStyle/>
        <a:p>
          <a:endParaRPr lang="en-US">
            <a:latin typeface="Arabic Typesetting" pitchFamily="66" charset="-78"/>
            <a:cs typeface="Arabic Typesetting" pitchFamily="66" charset="-78"/>
          </a:endParaRPr>
        </a:p>
      </dgm:t>
    </dgm:pt>
    <dgm:pt modelId="{24E615DC-1621-4315-A58A-78EDC8D2D9DC}" type="sibTrans" cxnId="{EB71C29E-FE97-401B-B30C-86123FFD164E}">
      <dgm:prSet/>
      <dgm:spPr/>
      <dgm:t>
        <a:bodyPr/>
        <a:lstStyle/>
        <a:p>
          <a:endParaRPr lang="en-US">
            <a:latin typeface="Arabic Typesetting" pitchFamily="66" charset="-78"/>
            <a:cs typeface="Arabic Typesetting" pitchFamily="66" charset="-78"/>
          </a:endParaRPr>
        </a:p>
      </dgm:t>
    </dgm:pt>
    <dgm:pt modelId="{5860762A-9194-49FE-93C2-017BA2F54932}">
      <dgm:prSet/>
      <dgm:spPr/>
      <dgm:t>
        <a:bodyPr/>
        <a:lstStyle/>
        <a:p>
          <a:r>
            <a:rPr lang="ar-EG" dirty="0" smtClean="0">
              <a:latin typeface="Arabic Typesetting" pitchFamily="66" charset="-78"/>
              <a:cs typeface="Arabic Typesetting" pitchFamily="66" charset="-78"/>
            </a:rPr>
            <a:t>الباب الثانى: الجهاز القومى لتنظيم الاتصالات</a:t>
          </a:r>
        </a:p>
      </dgm:t>
    </dgm:pt>
    <dgm:pt modelId="{7FE675E8-A1D6-4005-8E3C-12F07FA48127}" type="parTrans" cxnId="{D3A55D31-6DED-417D-A877-E05222868E43}">
      <dgm:prSet/>
      <dgm:spPr/>
      <dgm:t>
        <a:bodyPr/>
        <a:lstStyle/>
        <a:p>
          <a:endParaRPr lang="en-US"/>
        </a:p>
      </dgm:t>
    </dgm:pt>
    <dgm:pt modelId="{541E5318-ACF3-44AD-B8D9-FDB34FF835BA}" type="sibTrans" cxnId="{D3A55D31-6DED-417D-A877-E05222868E43}">
      <dgm:prSet/>
      <dgm:spPr/>
      <dgm:t>
        <a:bodyPr/>
        <a:lstStyle/>
        <a:p>
          <a:endParaRPr lang="en-US"/>
        </a:p>
      </dgm:t>
    </dgm:pt>
    <dgm:pt modelId="{6399A9D8-3970-4A63-9410-1FFAF20D1A70}">
      <dgm:prSet/>
      <dgm:spPr/>
      <dgm:t>
        <a:bodyPr/>
        <a:lstStyle/>
        <a:p>
          <a:r>
            <a:rPr lang="ar-EG" dirty="0" smtClean="0">
              <a:latin typeface="Arabic Typesetting" pitchFamily="66" charset="-78"/>
              <a:cs typeface="Arabic Typesetting" pitchFamily="66" charset="-78"/>
            </a:rPr>
            <a:t>الباب الثالث : التراخيص والتصاريح</a:t>
          </a:r>
        </a:p>
      </dgm:t>
    </dgm:pt>
    <dgm:pt modelId="{A0AAC66B-847B-4857-9602-35CC390992CF}" type="parTrans" cxnId="{C3308557-E6FA-4AD7-BEA3-C915A7A62723}">
      <dgm:prSet/>
      <dgm:spPr/>
      <dgm:t>
        <a:bodyPr/>
        <a:lstStyle/>
        <a:p>
          <a:pPr rtl="1"/>
          <a:endParaRPr lang="ar-EG"/>
        </a:p>
      </dgm:t>
    </dgm:pt>
    <dgm:pt modelId="{1BF72840-C74F-4106-95C3-6B03AF663621}" type="sibTrans" cxnId="{C3308557-E6FA-4AD7-BEA3-C915A7A62723}">
      <dgm:prSet/>
      <dgm:spPr/>
      <dgm:t>
        <a:bodyPr/>
        <a:lstStyle/>
        <a:p>
          <a:pPr rtl="1"/>
          <a:endParaRPr lang="ar-EG"/>
        </a:p>
      </dgm:t>
    </dgm:pt>
    <dgm:pt modelId="{1568B9A6-709A-4554-9953-9585F64BB44F}">
      <dgm:prSet/>
      <dgm:spPr/>
      <dgm:t>
        <a:bodyPr/>
        <a:lstStyle/>
        <a:p>
          <a:r>
            <a:rPr lang="ar-EG" dirty="0" smtClean="0">
              <a:latin typeface="Arabic Typesetting" pitchFamily="66" charset="-78"/>
              <a:cs typeface="Arabic Typesetting" pitchFamily="66" charset="-78"/>
            </a:rPr>
            <a:t>الباب الرابع: إدارة الطيف الترددى وترخيص استخدامه</a:t>
          </a:r>
        </a:p>
      </dgm:t>
    </dgm:pt>
    <dgm:pt modelId="{B81E1FD9-0945-45F2-BA49-DB426E519FE2}" type="parTrans" cxnId="{0D8D0E7B-F3F9-496C-B309-E3EB7A7227AE}">
      <dgm:prSet/>
      <dgm:spPr/>
      <dgm:t>
        <a:bodyPr/>
        <a:lstStyle/>
        <a:p>
          <a:pPr rtl="1"/>
          <a:endParaRPr lang="ar-EG"/>
        </a:p>
      </dgm:t>
    </dgm:pt>
    <dgm:pt modelId="{91BEE0BE-FDC1-43F8-991D-CB8F092F2C77}" type="sibTrans" cxnId="{0D8D0E7B-F3F9-496C-B309-E3EB7A7227AE}">
      <dgm:prSet/>
      <dgm:spPr/>
      <dgm:t>
        <a:bodyPr/>
        <a:lstStyle/>
        <a:p>
          <a:pPr rtl="1"/>
          <a:endParaRPr lang="ar-EG"/>
        </a:p>
      </dgm:t>
    </dgm:pt>
    <dgm:pt modelId="{23FDBC78-A8C0-4BD2-A5D1-FD91E72E5276}">
      <dgm:prSet/>
      <dgm:spPr/>
      <dgm:t>
        <a:bodyPr/>
        <a:lstStyle/>
        <a:p>
          <a:r>
            <a:rPr lang="ar-EG" dirty="0" smtClean="0">
              <a:latin typeface="Arabic Typesetting" pitchFamily="66" charset="-78"/>
              <a:cs typeface="Arabic Typesetting" pitchFamily="66" charset="-78"/>
            </a:rPr>
            <a:t>الباب السادس:  الأمن القومى والتعبئة العامة</a:t>
          </a:r>
        </a:p>
      </dgm:t>
    </dgm:pt>
    <dgm:pt modelId="{B259E164-EA5C-41F0-AAFE-0EDC91E39750}" type="parTrans" cxnId="{1D953734-87B9-44B0-A6DF-1F800C7DB4A5}">
      <dgm:prSet/>
      <dgm:spPr/>
      <dgm:t>
        <a:bodyPr/>
        <a:lstStyle/>
        <a:p>
          <a:pPr rtl="1"/>
          <a:endParaRPr lang="ar-EG"/>
        </a:p>
      </dgm:t>
    </dgm:pt>
    <dgm:pt modelId="{D60BDB68-67B2-4703-801A-5A4802E48577}" type="sibTrans" cxnId="{1D953734-87B9-44B0-A6DF-1F800C7DB4A5}">
      <dgm:prSet/>
      <dgm:spPr/>
      <dgm:t>
        <a:bodyPr/>
        <a:lstStyle/>
        <a:p>
          <a:pPr rtl="1"/>
          <a:endParaRPr lang="ar-EG"/>
        </a:p>
      </dgm:t>
    </dgm:pt>
    <dgm:pt modelId="{4927319F-B6D1-4D2B-828A-D19072E70B99}">
      <dgm:prSet/>
      <dgm:spPr/>
      <dgm:t>
        <a:bodyPr/>
        <a:lstStyle/>
        <a:p>
          <a:r>
            <a:rPr lang="ar-EG" dirty="0" smtClean="0">
              <a:latin typeface="Arabic Typesetting" pitchFamily="66" charset="-78"/>
              <a:cs typeface="Arabic Typesetting" pitchFamily="66" charset="-78"/>
            </a:rPr>
            <a:t>الباب السابع:  العقوبات</a:t>
          </a:r>
        </a:p>
      </dgm:t>
    </dgm:pt>
    <dgm:pt modelId="{B4793582-3D3A-4FA0-8484-DA8C3FB79BB0}" type="parTrans" cxnId="{C7C978CE-C9FA-46F2-B392-86E1CA9CA6C2}">
      <dgm:prSet/>
      <dgm:spPr/>
      <dgm:t>
        <a:bodyPr/>
        <a:lstStyle/>
        <a:p>
          <a:pPr rtl="1"/>
          <a:endParaRPr lang="ar-EG"/>
        </a:p>
      </dgm:t>
    </dgm:pt>
    <dgm:pt modelId="{EEEC6D7F-6853-48BA-A6E1-2ABD356E8E3B}" type="sibTrans" cxnId="{C7C978CE-C9FA-46F2-B392-86E1CA9CA6C2}">
      <dgm:prSet/>
      <dgm:spPr/>
      <dgm:t>
        <a:bodyPr/>
        <a:lstStyle/>
        <a:p>
          <a:pPr rtl="1"/>
          <a:endParaRPr lang="ar-EG"/>
        </a:p>
      </dgm:t>
    </dgm:pt>
    <dgm:pt modelId="{03A2F1EB-A95F-4344-A737-FC9D2200BA1F}">
      <dgm:prSet/>
      <dgm:spPr/>
      <dgm:t>
        <a:bodyPr/>
        <a:lstStyle/>
        <a:p>
          <a:r>
            <a:rPr lang="ar-EG" smtClean="0">
              <a:latin typeface="Arabic Typesetting" pitchFamily="66" charset="-78"/>
              <a:cs typeface="Arabic Typesetting" pitchFamily="66" charset="-78"/>
            </a:rPr>
            <a:t>الباب الخامس:  الشركة المصرية للإتصالات</a:t>
          </a:r>
          <a:endParaRPr lang="ar-EG" dirty="0" smtClean="0">
            <a:latin typeface="Arabic Typesetting" pitchFamily="66" charset="-78"/>
            <a:cs typeface="Arabic Typesetting" pitchFamily="66" charset="-78"/>
          </a:endParaRPr>
        </a:p>
      </dgm:t>
    </dgm:pt>
    <dgm:pt modelId="{8EA93365-AB49-4C7D-A022-D9C58CAA7561}" type="parTrans" cxnId="{F816290D-504E-479F-B9B9-B2340843E664}">
      <dgm:prSet/>
      <dgm:spPr/>
      <dgm:t>
        <a:bodyPr/>
        <a:lstStyle/>
        <a:p>
          <a:pPr rtl="1"/>
          <a:endParaRPr lang="ar-EG"/>
        </a:p>
      </dgm:t>
    </dgm:pt>
    <dgm:pt modelId="{E7BC78E0-19F4-4ABC-89A3-05501A4045DE}" type="sibTrans" cxnId="{F816290D-504E-479F-B9B9-B2340843E664}">
      <dgm:prSet/>
      <dgm:spPr/>
      <dgm:t>
        <a:bodyPr/>
        <a:lstStyle/>
        <a:p>
          <a:pPr rtl="1"/>
          <a:endParaRPr lang="ar-EG"/>
        </a:p>
      </dgm:t>
    </dgm:pt>
    <dgm:pt modelId="{BD7E63AC-3BA0-4523-A1B4-FA3814D8D70D}" type="pres">
      <dgm:prSet presAssocID="{EA6FF0E6-FE66-4846-8540-F4DD90F168AE}" presName="Name0" presStyleCnt="0">
        <dgm:presLayoutVars>
          <dgm:chMax val="7"/>
          <dgm:chPref val="7"/>
          <dgm:dir/>
        </dgm:presLayoutVars>
      </dgm:prSet>
      <dgm:spPr/>
      <dgm:t>
        <a:bodyPr/>
        <a:lstStyle/>
        <a:p>
          <a:endParaRPr lang="en-US"/>
        </a:p>
      </dgm:t>
    </dgm:pt>
    <dgm:pt modelId="{0571CD26-BB6A-4EEA-9206-B576D3A72E74}" type="pres">
      <dgm:prSet presAssocID="{EA6FF0E6-FE66-4846-8540-F4DD90F168AE}" presName="Name1" presStyleCnt="0"/>
      <dgm:spPr/>
    </dgm:pt>
    <dgm:pt modelId="{2D899EAA-127A-4DD5-B9C8-7256692E242C}" type="pres">
      <dgm:prSet presAssocID="{EA6FF0E6-FE66-4846-8540-F4DD90F168AE}" presName="cycle" presStyleCnt="0"/>
      <dgm:spPr/>
    </dgm:pt>
    <dgm:pt modelId="{126212B1-B0C8-46A0-B6F7-BD220C9131BF}" type="pres">
      <dgm:prSet presAssocID="{EA6FF0E6-FE66-4846-8540-F4DD90F168AE}" presName="srcNode" presStyleLbl="node1" presStyleIdx="0" presStyleCnt="7"/>
      <dgm:spPr/>
    </dgm:pt>
    <dgm:pt modelId="{F74DBF03-7246-4161-A4F6-60E0873BDFBD}" type="pres">
      <dgm:prSet presAssocID="{EA6FF0E6-FE66-4846-8540-F4DD90F168AE}" presName="conn" presStyleLbl="parChTrans1D2" presStyleIdx="0" presStyleCnt="1"/>
      <dgm:spPr/>
      <dgm:t>
        <a:bodyPr/>
        <a:lstStyle/>
        <a:p>
          <a:endParaRPr lang="en-US"/>
        </a:p>
      </dgm:t>
    </dgm:pt>
    <dgm:pt modelId="{E69C2201-2012-4084-8E23-91275523E2CF}" type="pres">
      <dgm:prSet presAssocID="{EA6FF0E6-FE66-4846-8540-F4DD90F168AE}" presName="extraNode" presStyleLbl="node1" presStyleIdx="0" presStyleCnt="7"/>
      <dgm:spPr/>
    </dgm:pt>
    <dgm:pt modelId="{9126F57B-4A84-4B5E-BD3F-6BEBC65625B2}" type="pres">
      <dgm:prSet presAssocID="{EA6FF0E6-FE66-4846-8540-F4DD90F168AE}" presName="dstNode" presStyleLbl="node1" presStyleIdx="0" presStyleCnt="7"/>
      <dgm:spPr/>
    </dgm:pt>
    <dgm:pt modelId="{E7BEFB42-E9E2-43BF-9A9C-897925738D3B}" type="pres">
      <dgm:prSet presAssocID="{CB187FA6-6C5F-46C7-B8DE-26D932B4F51F}" presName="text_1" presStyleLbl="node1" presStyleIdx="0" presStyleCnt="7">
        <dgm:presLayoutVars>
          <dgm:bulletEnabled val="1"/>
        </dgm:presLayoutVars>
      </dgm:prSet>
      <dgm:spPr/>
      <dgm:t>
        <a:bodyPr/>
        <a:lstStyle/>
        <a:p>
          <a:pPr rtl="1"/>
          <a:endParaRPr lang="ar-EG"/>
        </a:p>
      </dgm:t>
    </dgm:pt>
    <dgm:pt modelId="{487892EF-CE4B-405F-9BEF-071F337FE0A9}" type="pres">
      <dgm:prSet presAssocID="{CB187FA6-6C5F-46C7-B8DE-26D932B4F51F}" presName="accent_1" presStyleCnt="0"/>
      <dgm:spPr/>
    </dgm:pt>
    <dgm:pt modelId="{7A9E82EF-DA1B-4151-8973-FCA4C8AF7BDA}" type="pres">
      <dgm:prSet presAssocID="{CB187FA6-6C5F-46C7-B8DE-26D932B4F51F}" presName="accentRepeatNode" presStyleLbl="solidFgAcc1" presStyleIdx="0" presStyleCnt="7"/>
      <dgm:spPr/>
    </dgm:pt>
    <dgm:pt modelId="{5DA91868-2B7C-4254-AA2C-06D19D7D704C}" type="pres">
      <dgm:prSet presAssocID="{5860762A-9194-49FE-93C2-017BA2F54932}" presName="text_2" presStyleLbl="node1" presStyleIdx="1" presStyleCnt="7">
        <dgm:presLayoutVars>
          <dgm:bulletEnabled val="1"/>
        </dgm:presLayoutVars>
      </dgm:prSet>
      <dgm:spPr/>
      <dgm:t>
        <a:bodyPr/>
        <a:lstStyle/>
        <a:p>
          <a:pPr rtl="1"/>
          <a:endParaRPr lang="ar-EG"/>
        </a:p>
      </dgm:t>
    </dgm:pt>
    <dgm:pt modelId="{66914816-799C-4761-8256-84073996CE7E}" type="pres">
      <dgm:prSet presAssocID="{5860762A-9194-49FE-93C2-017BA2F54932}" presName="accent_2" presStyleCnt="0"/>
      <dgm:spPr/>
    </dgm:pt>
    <dgm:pt modelId="{D5743D9E-E26B-4518-A5C0-EDBD7A4A523B}" type="pres">
      <dgm:prSet presAssocID="{5860762A-9194-49FE-93C2-017BA2F54932}" presName="accentRepeatNode" presStyleLbl="solidFgAcc1" presStyleIdx="1" presStyleCnt="7"/>
      <dgm:spPr/>
    </dgm:pt>
    <dgm:pt modelId="{3C13D428-6C0E-4034-A2FB-149B8E10FF3C}" type="pres">
      <dgm:prSet presAssocID="{6399A9D8-3970-4A63-9410-1FFAF20D1A70}" presName="text_3" presStyleLbl="node1" presStyleIdx="2" presStyleCnt="7">
        <dgm:presLayoutVars>
          <dgm:bulletEnabled val="1"/>
        </dgm:presLayoutVars>
      </dgm:prSet>
      <dgm:spPr/>
      <dgm:t>
        <a:bodyPr/>
        <a:lstStyle/>
        <a:p>
          <a:pPr rtl="1"/>
          <a:endParaRPr lang="ar-EG"/>
        </a:p>
      </dgm:t>
    </dgm:pt>
    <dgm:pt modelId="{AE09D0DD-F734-473D-883A-3DDE59F200A5}" type="pres">
      <dgm:prSet presAssocID="{6399A9D8-3970-4A63-9410-1FFAF20D1A70}" presName="accent_3" presStyleCnt="0"/>
      <dgm:spPr/>
    </dgm:pt>
    <dgm:pt modelId="{18E6E6EC-C125-4D42-9EE3-6E3C1AFC345C}" type="pres">
      <dgm:prSet presAssocID="{6399A9D8-3970-4A63-9410-1FFAF20D1A70}" presName="accentRepeatNode" presStyleLbl="solidFgAcc1" presStyleIdx="2" presStyleCnt="7"/>
      <dgm:spPr/>
    </dgm:pt>
    <dgm:pt modelId="{E664B2E9-9AD4-4456-8D84-577C03A6F0B9}" type="pres">
      <dgm:prSet presAssocID="{1568B9A6-709A-4554-9953-9585F64BB44F}" presName="text_4" presStyleLbl="node1" presStyleIdx="3" presStyleCnt="7">
        <dgm:presLayoutVars>
          <dgm:bulletEnabled val="1"/>
        </dgm:presLayoutVars>
      </dgm:prSet>
      <dgm:spPr/>
      <dgm:t>
        <a:bodyPr/>
        <a:lstStyle/>
        <a:p>
          <a:pPr rtl="1"/>
          <a:endParaRPr lang="ar-EG"/>
        </a:p>
      </dgm:t>
    </dgm:pt>
    <dgm:pt modelId="{1124DF6A-4FC0-4AF9-8C93-82FD63BCF887}" type="pres">
      <dgm:prSet presAssocID="{1568B9A6-709A-4554-9953-9585F64BB44F}" presName="accent_4" presStyleCnt="0"/>
      <dgm:spPr/>
    </dgm:pt>
    <dgm:pt modelId="{E33092D9-6B55-44D5-B92E-19BFCB3F4BD6}" type="pres">
      <dgm:prSet presAssocID="{1568B9A6-709A-4554-9953-9585F64BB44F}" presName="accentRepeatNode" presStyleLbl="solidFgAcc1" presStyleIdx="3" presStyleCnt="7"/>
      <dgm:spPr/>
    </dgm:pt>
    <dgm:pt modelId="{B6533E9C-F981-4CF6-8BA2-2D1082D87E4C}" type="pres">
      <dgm:prSet presAssocID="{03A2F1EB-A95F-4344-A737-FC9D2200BA1F}" presName="text_5" presStyleLbl="node1" presStyleIdx="4" presStyleCnt="7">
        <dgm:presLayoutVars>
          <dgm:bulletEnabled val="1"/>
        </dgm:presLayoutVars>
      </dgm:prSet>
      <dgm:spPr/>
      <dgm:t>
        <a:bodyPr/>
        <a:lstStyle/>
        <a:p>
          <a:pPr rtl="1"/>
          <a:endParaRPr lang="ar-EG"/>
        </a:p>
      </dgm:t>
    </dgm:pt>
    <dgm:pt modelId="{A731CCFD-DC35-4A36-85A0-8E0A0C8A1CB5}" type="pres">
      <dgm:prSet presAssocID="{03A2F1EB-A95F-4344-A737-FC9D2200BA1F}" presName="accent_5" presStyleCnt="0"/>
      <dgm:spPr/>
    </dgm:pt>
    <dgm:pt modelId="{477FF942-55A9-40D6-8201-D9959BE0E948}" type="pres">
      <dgm:prSet presAssocID="{03A2F1EB-A95F-4344-A737-FC9D2200BA1F}" presName="accentRepeatNode" presStyleLbl="solidFgAcc1" presStyleIdx="4" presStyleCnt="7"/>
      <dgm:spPr/>
    </dgm:pt>
    <dgm:pt modelId="{ECD69828-45F2-490F-8F61-C9A474C6D861}" type="pres">
      <dgm:prSet presAssocID="{23FDBC78-A8C0-4BD2-A5D1-FD91E72E5276}" presName="text_6" presStyleLbl="node1" presStyleIdx="5" presStyleCnt="7">
        <dgm:presLayoutVars>
          <dgm:bulletEnabled val="1"/>
        </dgm:presLayoutVars>
      </dgm:prSet>
      <dgm:spPr/>
      <dgm:t>
        <a:bodyPr/>
        <a:lstStyle/>
        <a:p>
          <a:pPr rtl="1"/>
          <a:endParaRPr lang="ar-EG"/>
        </a:p>
      </dgm:t>
    </dgm:pt>
    <dgm:pt modelId="{8B4A2D80-B1B3-4685-93F3-29925DF8D655}" type="pres">
      <dgm:prSet presAssocID="{23FDBC78-A8C0-4BD2-A5D1-FD91E72E5276}" presName="accent_6" presStyleCnt="0"/>
      <dgm:spPr/>
    </dgm:pt>
    <dgm:pt modelId="{20FAEDAE-FC65-47D6-9946-ABCE1DE386BB}" type="pres">
      <dgm:prSet presAssocID="{23FDBC78-A8C0-4BD2-A5D1-FD91E72E5276}" presName="accentRepeatNode" presStyleLbl="solidFgAcc1" presStyleIdx="5" presStyleCnt="7"/>
      <dgm:spPr/>
    </dgm:pt>
    <dgm:pt modelId="{AD4781E9-BE81-4866-920F-06A23F3857B6}" type="pres">
      <dgm:prSet presAssocID="{4927319F-B6D1-4D2B-828A-D19072E70B99}" presName="text_7" presStyleLbl="node1" presStyleIdx="6" presStyleCnt="7">
        <dgm:presLayoutVars>
          <dgm:bulletEnabled val="1"/>
        </dgm:presLayoutVars>
      </dgm:prSet>
      <dgm:spPr/>
      <dgm:t>
        <a:bodyPr/>
        <a:lstStyle/>
        <a:p>
          <a:pPr rtl="1"/>
          <a:endParaRPr lang="ar-EG"/>
        </a:p>
      </dgm:t>
    </dgm:pt>
    <dgm:pt modelId="{DBAE90BB-3349-42FB-9371-10A8356072B0}" type="pres">
      <dgm:prSet presAssocID="{4927319F-B6D1-4D2B-828A-D19072E70B99}" presName="accent_7" presStyleCnt="0"/>
      <dgm:spPr/>
    </dgm:pt>
    <dgm:pt modelId="{DF7C428E-B947-4FCA-A4B5-CEB0322A7CDA}" type="pres">
      <dgm:prSet presAssocID="{4927319F-B6D1-4D2B-828A-D19072E70B99}" presName="accentRepeatNode" presStyleLbl="solidFgAcc1" presStyleIdx="6" presStyleCnt="7"/>
      <dgm:spPr/>
    </dgm:pt>
  </dgm:ptLst>
  <dgm:cxnLst>
    <dgm:cxn modelId="{C3308557-E6FA-4AD7-BEA3-C915A7A62723}" srcId="{EA6FF0E6-FE66-4846-8540-F4DD90F168AE}" destId="{6399A9D8-3970-4A63-9410-1FFAF20D1A70}" srcOrd="2" destOrd="0" parTransId="{A0AAC66B-847B-4857-9602-35CC390992CF}" sibTransId="{1BF72840-C74F-4106-95C3-6B03AF663621}"/>
    <dgm:cxn modelId="{1D953734-87B9-44B0-A6DF-1F800C7DB4A5}" srcId="{EA6FF0E6-FE66-4846-8540-F4DD90F168AE}" destId="{23FDBC78-A8C0-4BD2-A5D1-FD91E72E5276}" srcOrd="5" destOrd="0" parTransId="{B259E164-EA5C-41F0-AAFE-0EDC91E39750}" sibTransId="{D60BDB68-67B2-4703-801A-5A4802E48577}"/>
    <dgm:cxn modelId="{59F7CD61-E0B6-486B-9036-1194A9D91912}" type="presOf" srcId="{5860762A-9194-49FE-93C2-017BA2F54932}" destId="{5DA91868-2B7C-4254-AA2C-06D19D7D704C}" srcOrd="0" destOrd="0" presId="urn:microsoft.com/office/officeart/2008/layout/VerticalCurvedList"/>
    <dgm:cxn modelId="{FB30D0DB-3C1F-470C-A663-316813A0015D}" type="presOf" srcId="{23FDBC78-A8C0-4BD2-A5D1-FD91E72E5276}" destId="{ECD69828-45F2-490F-8F61-C9A474C6D861}" srcOrd="0" destOrd="0" presId="urn:microsoft.com/office/officeart/2008/layout/VerticalCurvedList"/>
    <dgm:cxn modelId="{7BF8025C-EBEB-4AEB-9A69-697A610646E9}" type="presOf" srcId="{24E615DC-1621-4315-A58A-78EDC8D2D9DC}" destId="{F74DBF03-7246-4161-A4F6-60E0873BDFBD}" srcOrd="0" destOrd="0" presId="urn:microsoft.com/office/officeart/2008/layout/VerticalCurvedList"/>
    <dgm:cxn modelId="{6E022102-FAC2-4034-9117-C8DE2A38882B}" type="presOf" srcId="{CB187FA6-6C5F-46C7-B8DE-26D932B4F51F}" destId="{E7BEFB42-E9E2-43BF-9A9C-897925738D3B}" srcOrd="0" destOrd="0" presId="urn:microsoft.com/office/officeart/2008/layout/VerticalCurvedList"/>
    <dgm:cxn modelId="{F816290D-504E-479F-B9B9-B2340843E664}" srcId="{EA6FF0E6-FE66-4846-8540-F4DD90F168AE}" destId="{03A2F1EB-A95F-4344-A737-FC9D2200BA1F}" srcOrd="4" destOrd="0" parTransId="{8EA93365-AB49-4C7D-A022-D9C58CAA7561}" sibTransId="{E7BC78E0-19F4-4ABC-89A3-05501A4045DE}"/>
    <dgm:cxn modelId="{E8DB6F10-1D6A-4119-B434-6FB779B94D5F}" type="presOf" srcId="{4927319F-B6D1-4D2B-828A-D19072E70B99}" destId="{AD4781E9-BE81-4866-920F-06A23F3857B6}" srcOrd="0" destOrd="0" presId="urn:microsoft.com/office/officeart/2008/layout/VerticalCurvedList"/>
    <dgm:cxn modelId="{EB71C29E-FE97-401B-B30C-86123FFD164E}" srcId="{EA6FF0E6-FE66-4846-8540-F4DD90F168AE}" destId="{CB187FA6-6C5F-46C7-B8DE-26D932B4F51F}" srcOrd="0" destOrd="0" parTransId="{0FFBD8A7-EEE2-4E71-AC8F-7681C45336F9}" sibTransId="{24E615DC-1621-4315-A58A-78EDC8D2D9DC}"/>
    <dgm:cxn modelId="{BFF85AE5-5CB4-4B36-B9E8-C7ABFCC60ED4}" type="presOf" srcId="{03A2F1EB-A95F-4344-A737-FC9D2200BA1F}" destId="{B6533E9C-F981-4CF6-8BA2-2D1082D87E4C}" srcOrd="0" destOrd="0" presId="urn:microsoft.com/office/officeart/2008/layout/VerticalCurvedList"/>
    <dgm:cxn modelId="{4520F0A1-BA55-4C7E-AF83-85BFC4E5F5A5}" type="presOf" srcId="{1568B9A6-709A-4554-9953-9585F64BB44F}" destId="{E664B2E9-9AD4-4456-8D84-577C03A6F0B9}" srcOrd="0" destOrd="0" presId="urn:microsoft.com/office/officeart/2008/layout/VerticalCurvedList"/>
    <dgm:cxn modelId="{83905069-479B-4103-9F20-1C54D5529BDD}" type="presOf" srcId="{EA6FF0E6-FE66-4846-8540-F4DD90F168AE}" destId="{BD7E63AC-3BA0-4523-A1B4-FA3814D8D70D}" srcOrd="0" destOrd="0" presId="urn:microsoft.com/office/officeart/2008/layout/VerticalCurvedList"/>
    <dgm:cxn modelId="{137C66EF-407B-4A70-839B-A75F948C9808}" type="presOf" srcId="{6399A9D8-3970-4A63-9410-1FFAF20D1A70}" destId="{3C13D428-6C0E-4034-A2FB-149B8E10FF3C}" srcOrd="0" destOrd="0" presId="urn:microsoft.com/office/officeart/2008/layout/VerticalCurvedList"/>
    <dgm:cxn modelId="{C7C978CE-C9FA-46F2-B392-86E1CA9CA6C2}" srcId="{EA6FF0E6-FE66-4846-8540-F4DD90F168AE}" destId="{4927319F-B6D1-4D2B-828A-D19072E70B99}" srcOrd="6" destOrd="0" parTransId="{B4793582-3D3A-4FA0-8484-DA8C3FB79BB0}" sibTransId="{EEEC6D7F-6853-48BA-A6E1-2ABD356E8E3B}"/>
    <dgm:cxn modelId="{0D8D0E7B-F3F9-496C-B309-E3EB7A7227AE}" srcId="{EA6FF0E6-FE66-4846-8540-F4DD90F168AE}" destId="{1568B9A6-709A-4554-9953-9585F64BB44F}" srcOrd="3" destOrd="0" parTransId="{B81E1FD9-0945-45F2-BA49-DB426E519FE2}" sibTransId="{91BEE0BE-FDC1-43F8-991D-CB8F092F2C77}"/>
    <dgm:cxn modelId="{D3A55D31-6DED-417D-A877-E05222868E43}" srcId="{EA6FF0E6-FE66-4846-8540-F4DD90F168AE}" destId="{5860762A-9194-49FE-93C2-017BA2F54932}" srcOrd="1" destOrd="0" parTransId="{7FE675E8-A1D6-4005-8E3C-12F07FA48127}" sibTransId="{541E5318-ACF3-44AD-B8D9-FDB34FF835BA}"/>
    <dgm:cxn modelId="{77D7F130-7004-4DFE-A77C-03B460DD997E}" type="presParOf" srcId="{BD7E63AC-3BA0-4523-A1B4-FA3814D8D70D}" destId="{0571CD26-BB6A-4EEA-9206-B576D3A72E74}" srcOrd="0" destOrd="0" presId="urn:microsoft.com/office/officeart/2008/layout/VerticalCurvedList"/>
    <dgm:cxn modelId="{F474C7FA-4640-404A-84EA-A9F299F0ED8D}" type="presParOf" srcId="{0571CD26-BB6A-4EEA-9206-B576D3A72E74}" destId="{2D899EAA-127A-4DD5-B9C8-7256692E242C}" srcOrd="0" destOrd="0" presId="urn:microsoft.com/office/officeart/2008/layout/VerticalCurvedList"/>
    <dgm:cxn modelId="{F67AFFA7-5CE7-4129-A602-A6A7E6CE0E9E}" type="presParOf" srcId="{2D899EAA-127A-4DD5-B9C8-7256692E242C}" destId="{126212B1-B0C8-46A0-B6F7-BD220C9131BF}" srcOrd="0" destOrd="0" presId="urn:microsoft.com/office/officeart/2008/layout/VerticalCurvedList"/>
    <dgm:cxn modelId="{1D45F70E-4087-4EB3-B378-036900F34455}" type="presParOf" srcId="{2D899EAA-127A-4DD5-B9C8-7256692E242C}" destId="{F74DBF03-7246-4161-A4F6-60E0873BDFBD}" srcOrd="1" destOrd="0" presId="urn:microsoft.com/office/officeart/2008/layout/VerticalCurvedList"/>
    <dgm:cxn modelId="{684F8EDE-4C59-4E0A-970F-64180B574CE9}" type="presParOf" srcId="{2D899EAA-127A-4DD5-B9C8-7256692E242C}" destId="{E69C2201-2012-4084-8E23-91275523E2CF}" srcOrd="2" destOrd="0" presId="urn:microsoft.com/office/officeart/2008/layout/VerticalCurvedList"/>
    <dgm:cxn modelId="{6621AB26-75AB-46B7-BB72-25D38722874F}" type="presParOf" srcId="{2D899EAA-127A-4DD5-B9C8-7256692E242C}" destId="{9126F57B-4A84-4B5E-BD3F-6BEBC65625B2}" srcOrd="3" destOrd="0" presId="urn:microsoft.com/office/officeart/2008/layout/VerticalCurvedList"/>
    <dgm:cxn modelId="{91D9DC1F-3843-472E-81D0-B8259B24E10B}" type="presParOf" srcId="{0571CD26-BB6A-4EEA-9206-B576D3A72E74}" destId="{E7BEFB42-E9E2-43BF-9A9C-897925738D3B}" srcOrd="1" destOrd="0" presId="urn:microsoft.com/office/officeart/2008/layout/VerticalCurvedList"/>
    <dgm:cxn modelId="{0FA49FB0-CEBE-4274-B8AB-7CB871B34716}" type="presParOf" srcId="{0571CD26-BB6A-4EEA-9206-B576D3A72E74}" destId="{487892EF-CE4B-405F-9BEF-071F337FE0A9}" srcOrd="2" destOrd="0" presId="urn:microsoft.com/office/officeart/2008/layout/VerticalCurvedList"/>
    <dgm:cxn modelId="{198F3072-BAAE-48F0-AC7E-ED59C0E6F85F}" type="presParOf" srcId="{487892EF-CE4B-405F-9BEF-071F337FE0A9}" destId="{7A9E82EF-DA1B-4151-8973-FCA4C8AF7BDA}" srcOrd="0" destOrd="0" presId="urn:microsoft.com/office/officeart/2008/layout/VerticalCurvedList"/>
    <dgm:cxn modelId="{70BFC3C9-D70F-47C7-8F7B-CBD2F04E6A07}" type="presParOf" srcId="{0571CD26-BB6A-4EEA-9206-B576D3A72E74}" destId="{5DA91868-2B7C-4254-AA2C-06D19D7D704C}" srcOrd="3" destOrd="0" presId="urn:microsoft.com/office/officeart/2008/layout/VerticalCurvedList"/>
    <dgm:cxn modelId="{94626FA0-C2E9-426C-8AAD-44B3E584F43A}" type="presParOf" srcId="{0571CD26-BB6A-4EEA-9206-B576D3A72E74}" destId="{66914816-799C-4761-8256-84073996CE7E}" srcOrd="4" destOrd="0" presId="urn:microsoft.com/office/officeart/2008/layout/VerticalCurvedList"/>
    <dgm:cxn modelId="{852D9C95-D099-4074-A99F-1BD1F52B7614}" type="presParOf" srcId="{66914816-799C-4761-8256-84073996CE7E}" destId="{D5743D9E-E26B-4518-A5C0-EDBD7A4A523B}" srcOrd="0" destOrd="0" presId="urn:microsoft.com/office/officeart/2008/layout/VerticalCurvedList"/>
    <dgm:cxn modelId="{5F68FA5D-F3D8-4E81-B348-060A0C2F74C7}" type="presParOf" srcId="{0571CD26-BB6A-4EEA-9206-B576D3A72E74}" destId="{3C13D428-6C0E-4034-A2FB-149B8E10FF3C}" srcOrd="5" destOrd="0" presId="urn:microsoft.com/office/officeart/2008/layout/VerticalCurvedList"/>
    <dgm:cxn modelId="{9D7D22C7-7CDB-46E4-95E1-5C324E4A14DE}" type="presParOf" srcId="{0571CD26-BB6A-4EEA-9206-B576D3A72E74}" destId="{AE09D0DD-F734-473D-883A-3DDE59F200A5}" srcOrd="6" destOrd="0" presId="urn:microsoft.com/office/officeart/2008/layout/VerticalCurvedList"/>
    <dgm:cxn modelId="{A34BA337-DCF8-467C-A8C5-7D7BA5F831A4}" type="presParOf" srcId="{AE09D0DD-F734-473D-883A-3DDE59F200A5}" destId="{18E6E6EC-C125-4D42-9EE3-6E3C1AFC345C}" srcOrd="0" destOrd="0" presId="urn:microsoft.com/office/officeart/2008/layout/VerticalCurvedList"/>
    <dgm:cxn modelId="{DF09F0F3-959F-4E84-8C1A-AFE841E44BD1}" type="presParOf" srcId="{0571CD26-BB6A-4EEA-9206-B576D3A72E74}" destId="{E664B2E9-9AD4-4456-8D84-577C03A6F0B9}" srcOrd="7" destOrd="0" presId="urn:microsoft.com/office/officeart/2008/layout/VerticalCurvedList"/>
    <dgm:cxn modelId="{3EFEFA29-F6DE-49C9-8F7A-A0E282D6DB5F}" type="presParOf" srcId="{0571CD26-BB6A-4EEA-9206-B576D3A72E74}" destId="{1124DF6A-4FC0-4AF9-8C93-82FD63BCF887}" srcOrd="8" destOrd="0" presId="urn:microsoft.com/office/officeart/2008/layout/VerticalCurvedList"/>
    <dgm:cxn modelId="{E3B2E8DB-C131-4864-B23C-E731EB6316FF}" type="presParOf" srcId="{1124DF6A-4FC0-4AF9-8C93-82FD63BCF887}" destId="{E33092D9-6B55-44D5-B92E-19BFCB3F4BD6}" srcOrd="0" destOrd="0" presId="urn:microsoft.com/office/officeart/2008/layout/VerticalCurvedList"/>
    <dgm:cxn modelId="{B32835D5-2792-433C-988F-80499D0D6E8C}" type="presParOf" srcId="{0571CD26-BB6A-4EEA-9206-B576D3A72E74}" destId="{B6533E9C-F981-4CF6-8BA2-2D1082D87E4C}" srcOrd="9" destOrd="0" presId="urn:microsoft.com/office/officeart/2008/layout/VerticalCurvedList"/>
    <dgm:cxn modelId="{299C4586-405E-45FC-82BE-646D358CF690}" type="presParOf" srcId="{0571CD26-BB6A-4EEA-9206-B576D3A72E74}" destId="{A731CCFD-DC35-4A36-85A0-8E0A0C8A1CB5}" srcOrd="10" destOrd="0" presId="urn:microsoft.com/office/officeart/2008/layout/VerticalCurvedList"/>
    <dgm:cxn modelId="{8AB6EBAB-5AFD-4AB8-A083-7EE05C090DFA}" type="presParOf" srcId="{A731CCFD-DC35-4A36-85A0-8E0A0C8A1CB5}" destId="{477FF942-55A9-40D6-8201-D9959BE0E948}" srcOrd="0" destOrd="0" presId="urn:microsoft.com/office/officeart/2008/layout/VerticalCurvedList"/>
    <dgm:cxn modelId="{CCD49385-309D-43F2-ADD4-E196D7B67F5F}" type="presParOf" srcId="{0571CD26-BB6A-4EEA-9206-B576D3A72E74}" destId="{ECD69828-45F2-490F-8F61-C9A474C6D861}" srcOrd="11" destOrd="0" presId="urn:microsoft.com/office/officeart/2008/layout/VerticalCurvedList"/>
    <dgm:cxn modelId="{C522E5D5-475E-485E-AB58-61A384E38700}" type="presParOf" srcId="{0571CD26-BB6A-4EEA-9206-B576D3A72E74}" destId="{8B4A2D80-B1B3-4685-93F3-29925DF8D655}" srcOrd="12" destOrd="0" presId="urn:microsoft.com/office/officeart/2008/layout/VerticalCurvedList"/>
    <dgm:cxn modelId="{F5BE50F3-E6BA-4976-AF23-9B7859CD5052}" type="presParOf" srcId="{8B4A2D80-B1B3-4685-93F3-29925DF8D655}" destId="{20FAEDAE-FC65-47D6-9946-ABCE1DE386BB}" srcOrd="0" destOrd="0" presId="urn:microsoft.com/office/officeart/2008/layout/VerticalCurvedList"/>
    <dgm:cxn modelId="{495E6EB9-388C-4D48-BCF9-F01B7518EEB7}" type="presParOf" srcId="{0571CD26-BB6A-4EEA-9206-B576D3A72E74}" destId="{AD4781E9-BE81-4866-920F-06A23F3857B6}" srcOrd="13" destOrd="0" presId="urn:microsoft.com/office/officeart/2008/layout/VerticalCurvedList"/>
    <dgm:cxn modelId="{824AD8D7-4E1C-467D-9B2D-95791BFA23B6}" type="presParOf" srcId="{0571CD26-BB6A-4EEA-9206-B576D3A72E74}" destId="{DBAE90BB-3349-42FB-9371-10A8356072B0}" srcOrd="14" destOrd="0" presId="urn:microsoft.com/office/officeart/2008/layout/VerticalCurvedList"/>
    <dgm:cxn modelId="{715390AA-5D75-4E3D-92F7-04612C565EAA}" type="presParOf" srcId="{DBAE90BB-3349-42FB-9371-10A8356072B0}" destId="{DF7C428E-B947-4FCA-A4B5-CEB0322A7CD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4DBF03-7246-4161-A4F6-60E0873BDFBD}">
      <dsp:nvSpPr>
        <dsp:cNvPr id="0" name=""/>
        <dsp:cNvSpPr/>
      </dsp:nvSpPr>
      <dsp:spPr>
        <a:xfrm>
          <a:off x="-7697278" y="-1177300"/>
          <a:ext cx="9167977" cy="9167977"/>
        </a:xfrm>
        <a:prstGeom prst="blockArc">
          <a:avLst>
            <a:gd name="adj1" fmla="val 18900000"/>
            <a:gd name="adj2" fmla="val 2700000"/>
            <a:gd name="adj3" fmla="val 236"/>
          </a:avLst>
        </a:prstGeom>
        <a:noFill/>
        <a:ln w="15875"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7BEFB42-E9E2-43BF-9A9C-897925738D3B}">
      <dsp:nvSpPr>
        <dsp:cNvPr id="0" name=""/>
        <dsp:cNvSpPr/>
      </dsp:nvSpPr>
      <dsp:spPr>
        <a:xfrm>
          <a:off x="477958" y="309736"/>
          <a:ext cx="8395571" cy="619199"/>
        </a:xfrm>
        <a:prstGeom prst="rect">
          <a:avLst/>
        </a:prstGeom>
        <a:solidFill>
          <a:schemeClr val="accent2">
            <a:hueOff val="0"/>
            <a:satOff val="0"/>
            <a:lumOff val="0"/>
            <a:alphaOff val="0"/>
          </a:schemeClr>
        </a:solidFill>
        <a:ln>
          <a:noFill/>
        </a:ln>
        <a:effectLst>
          <a:outerShdw blurRad="63500" dist="38100" dir="81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1490" tIns="83820" rIns="83820" bIns="83820" numCol="1" spcCol="1270" anchor="ctr" anchorCtr="0">
          <a:noAutofit/>
        </a:bodyPr>
        <a:lstStyle/>
        <a:p>
          <a:pPr lvl="0" algn="l" defTabSz="1466850">
            <a:lnSpc>
              <a:spcPct val="90000"/>
            </a:lnSpc>
            <a:spcBef>
              <a:spcPct val="0"/>
            </a:spcBef>
            <a:spcAft>
              <a:spcPct val="35000"/>
            </a:spcAft>
          </a:pPr>
          <a:r>
            <a:rPr lang="ar-EG" sz="3300" kern="1200" dirty="0" smtClean="0">
              <a:latin typeface="Arabic Typesetting" pitchFamily="66" charset="-78"/>
              <a:cs typeface="Arabic Typesetting" pitchFamily="66" charset="-78"/>
            </a:rPr>
            <a:t>مقدمه و الباب الأول: الأحكام العامة</a:t>
          </a:r>
        </a:p>
      </dsp:txBody>
      <dsp:txXfrm>
        <a:off x="477958" y="309736"/>
        <a:ext cx="8395571" cy="619199"/>
      </dsp:txXfrm>
    </dsp:sp>
    <dsp:sp modelId="{7A9E82EF-DA1B-4151-8973-FCA4C8AF7BDA}">
      <dsp:nvSpPr>
        <dsp:cNvPr id="0" name=""/>
        <dsp:cNvSpPr/>
      </dsp:nvSpPr>
      <dsp:spPr>
        <a:xfrm>
          <a:off x="90958" y="232336"/>
          <a:ext cx="773999" cy="7739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5DA91868-2B7C-4254-AA2C-06D19D7D704C}">
      <dsp:nvSpPr>
        <dsp:cNvPr id="0" name=""/>
        <dsp:cNvSpPr/>
      </dsp:nvSpPr>
      <dsp:spPr>
        <a:xfrm>
          <a:off x="1038699" y="1239080"/>
          <a:ext cx="7834830" cy="619199"/>
        </a:xfrm>
        <a:prstGeom prst="rect">
          <a:avLst/>
        </a:prstGeom>
        <a:solidFill>
          <a:schemeClr val="accent3">
            <a:hueOff val="0"/>
            <a:satOff val="0"/>
            <a:lumOff val="0"/>
            <a:alphaOff val="0"/>
          </a:schemeClr>
        </a:solidFill>
        <a:ln>
          <a:noFill/>
        </a:ln>
        <a:effectLst>
          <a:outerShdw blurRad="63500" dist="38100" dir="81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1490" tIns="83820" rIns="83820" bIns="83820" numCol="1" spcCol="1270" anchor="ctr" anchorCtr="0">
          <a:noAutofit/>
        </a:bodyPr>
        <a:lstStyle/>
        <a:p>
          <a:pPr lvl="0" algn="l" defTabSz="1466850">
            <a:lnSpc>
              <a:spcPct val="90000"/>
            </a:lnSpc>
            <a:spcBef>
              <a:spcPct val="0"/>
            </a:spcBef>
            <a:spcAft>
              <a:spcPct val="35000"/>
            </a:spcAft>
          </a:pPr>
          <a:r>
            <a:rPr lang="ar-EG" sz="3300" kern="1200" dirty="0" smtClean="0">
              <a:latin typeface="Arabic Typesetting" pitchFamily="66" charset="-78"/>
              <a:cs typeface="Arabic Typesetting" pitchFamily="66" charset="-78"/>
            </a:rPr>
            <a:t>الباب الثانى: الجهاز القومى لتنظيم الاتصالات</a:t>
          </a:r>
        </a:p>
      </dsp:txBody>
      <dsp:txXfrm>
        <a:off x="1038699" y="1239080"/>
        <a:ext cx="7834830" cy="619199"/>
      </dsp:txXfrm>
    </dsp:sp>
    <dsp:sp modelId="{D5743D9E-E26B-4518-A5C0-EDBD7A4A523B}">
      <dsp:nvSpPr>
        <dsp:cNvPr id="0" name=""/>
        <dsp:cNvSpPr/>
      </dsp:nvSpPr>
      <dsp:spPr>
        <a:xfrm>
          <a:off x="651699" y="1161680"/>
          <a:ext cx="773999" cy="7739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3C13D428-6C0E-4034-A2FB-149B8E10FF3C}">
      <dsp:nvSpPr>
        <dsp:cNvPr id="0" name=""/>
        <dsp:cNvSpPr/>
      </dsp:nvSpPr>
      <dsp:spPr>
        <a:xfrm>
          <a:off x="1345982" y="2167743"/>
          <a:ext cx="7527547" cy="619199"/>
        </a:xfrm>
        <a:prstGeom prst="rect">
          <a:avLst/>
        </a:prstGeom>
        <a:solidFill>
          <a:schemeClr val="accent4">
            <a:hueOff val="0"/>
            <a:satOff val="0"/>
            <a:lumOff val="0"/>
            <a:alphaOff val="0"/>
          </a:schemeClr>
        </a:solidFill>
        <a:ln>
          <a:noFill/>
        </a:ln>
        <a:effectLst>
          <a:outerShdw blurRad="63500" dist="38100" dir="81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1490" tIns="83820" rIns="83820" bIns="83820" numCol="1" spcCol="1270" anchor="ctr" anchorCtr="0">
          <a:noAutofit/>
        </a:bodyPr>
        <a:lstStyle/>
        <a:p>
          <a:pPr lvl="0" algn="l" defTabSz="1466850">
            <a:lnSpc>
              <a:spcPct val="90000"/>
            </a:lnSpc>
            <a:spcBef>
              <a:spcPct val="0"/>
            </a:spcBef>
            <a:spcAft>
              <a:spcPct val="35000"/>
            </a:spcAft>
          </a:pPr>
          <a:r>
            <a:rPr lang="ar-EG" sz="3300" kern="1200" dirty="0" smtClean="0">
              <a:latin typeface="Arabic Typesetting" pitchFamily="66" charset="-78"/>
              <a:cs typeface="Arabic Typesetting" pitchFamily="66" charset="-78"/>
            </a:rPr>
            <a:t>الباب الثالث : التراخيص والتصاريح</a:t>
          </a:r>
        </a:p>
      </dsp:txBody>
      <dsp:txXfrm>
        <a:off x="1345982" y="2167743"/>
        <a:ext cx="7527547" cy="619199"/>
      </dsp:txXfrm>
    </dsp:sp>
    <dsp:sp modelId="{18E6E6EC-C125-4D42-9EE3-6E3C1AFC345C}">
      <dsp:nvSpPr>
        <dsp:cNvPr id="0" name=""/>
        <dsp:cNvSpPr/>
      </dsp:nvSpPr>
      <dsp:spPr>
        <a:xfrm>
          <a:off x="958982" y="2090343"/>
          <a:ext cx="773999" cy="7739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E664B2E9-9AD4-4456-8D84-577C03A6F0B9}">
      <dsp:nvSpPr>
        <dsp:cNvPr id="0" name=""/>
        <dsp:cNvSpPr/>
      </dsp:nvSpPr>
      <dsp:spPr>
        <a:xfrm>
          <a:off x="1444095" y="3097088"/>
          <a:ext cx="7429434" cy="619199"/>
        </a:xfrm>
        <a:prstGeom prst="rect">
          <a:avLst/>
        </a:prstGeom>
        <a:solidFill>
          <a:schemeClr val="accent5">
            <a:hueOff val="0"/>
            <a:satOff val="0"/>
            <a:lumOff val="0"/>
            <a:alphaOff val="0"/>
          </a:schemeClr>
        </a:solidFill>
        <a:ln>
          <a:noFill/>
        </a:ln>
        <a:effectLst>
          <a:outerShdw blurRad="63500" dist="38100" dir="81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1490" tIns="83820" rIns="83820" bIns="83820" numCol="1" spcCol="1270" anchor="ctr" anchorCtr="0">
          <a:noAutofit/>
        </a:bodyPr>
        <a:lstStyle/>
        <a:p>
          <a:pPr lvl="0" algn="l" defTabSz="1466850">
            <a:lnSpc>
              <a:spcPct val="90000"/>
            </a:lnSpc>
            <a:spcBef>
              <a:spcPct val="0"/>
            </a:spcBef>
            <a:spcAft>
              <a:spcPct val="35000"/>
            </a:spcAft>
          </a:pPr>
          <a:r>
            <a:rPr lang="ar-EG" sz="3300" kern="1200" dirty="0" smtClean="0">
              <a:latin typeface="Arabic Typesetting" pitchFamily="66" charset="-78"/>
              <a:cs typeface="Arabic Typesetting" pitchFamily="66" charset="-78"/>
            </a:rPr>
            <a:t>الباب الرابع: إدارة الطيف الترددى وترخيص استخدامه</a:t>
          </a:r>
        </a:p>
      </dsp:txBody>
      <dsp:txXfrm>
        <a:off x="1444095" y="3097088"/>
        <a:ext cx="7429434" cy="619199"/>
      </dsp:txXfrm>
    </dsp:sp>
    <dsp:sp modelId="{E33092D9-6B55-44D5-B92E-19BFCB3F4BD6}">
      <dsp:nvSpPr>
        <dsp:cNvPr id="0" name=""/>
        <dsp:cNvSpPr/>
      </dsp:nvSpPr>
      <dsp:spPr>
        <a:xfrm>
          <a:off x="1057095" y="3019688"/>
          <a:ext cx="773999" cy="7739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B6533E9C-F981-4CF6-8BA2-2D1082D87E4C}">
      <dsp:nvSpPr>
        <dsp:cNvPr id="0" name=""/>
        <dsp:cNvSpPr/>
      </dsp:nvSpPr>
      <dsp:spPr>
        <a:xfrm>
          <a:off x="1345982" y="4026432"/>
          <a:ext cx="7527547" cy="619199"/>
        </a:xfrm>
        <a:prstGeom prst="rect">
          <a:avLst/>
        </a:prstGeom>
        <a:solidFill>
          <a:schemeClr val="accent6">
            <a:hueOff val="0"/>
            <a:satOff val="0"/>
            <a:lumOff val="0"/>
            <a:alphaOff val="0"/>
          </a:schemeClr>
        </a:solidFill>
        <a:ln>
          <a:noFill/>
        </a:ln>
        <a:effectLst>
          <a:outerShdw blurRad="63500" dist="38100" dir="81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1490" tIns="83820" rIns="83820" bIns="83820" numCol="1" spcCol="1270" anchor="ctr" anchorCtr="0">
          <a:noAutofit/>
        </a:bodyPr>
        <a:lstStyle/>
        <a:p>
          <a:pPr lvl="0" algn="l" defTabSz="1466850">
            <a:lnSpc>
              <a:spcPct val="90000"/>
            </a:lnSpc>
            <a:spcBef>
              <a:spcPct val="0"/>
            </a:spcBef>
            <a:spcAft>
              <a:spcPct val="35000"/>
            </a:spcAft>
          </a:pPr>
          <a:r>
            <a:rPr lang="ar-EG" sz="3300" kern="1200" smtClean="0">
              <a:latin typeface="Arabic Typesetting" pitchFamily="66" charset="-78"/>
              <a:cs typeface="Arabic Typesetting" pitchFamily="66" charset="-78"/>
            </a:rPr>
            <a:t>الباب الخامس:  الشركة المصرية للإتصالات</a:t>
          </a:r>
          <a:endParaRPr lang="ar-EG" sz="3300" kern="1200" dirty="0" smtClean="0">
            <a:latin typeface="Arabic Typesetting" pitchFamily="66" charset="-78"/>
            <a:cs typeface="Arabic Typesetting" pitchFamily="66" charset="-78"/>
          </a:endParaRPr>
        </a:p>
      </dsp:txBody>
      <dsp:txXfrm>
        <a:off x="1345982" y="4026432"/>
        <a:ext cx="7527547" cy="619199"/>
      </dsp:txXfrm>
    </dsp:sp>
    <dsp:sp modelId="{477FF942-55A9-40D6-8201-D9959BE0E948}">
      <dsp:nvSpPr>
        <dsp:cNvPr id="0" name=""/>
        <dsp:cNvSpPr/>
      </dsp:nvSpPr>
      <dsp:spPr>
        <a:xfrm>
          <a:off x="958982" y="3949032"/>
          <a:ext cx="773999" cy="7739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ECD69828-45F2-490F-8F61-C9A474C6D861}">
      <dsp:nvSpPr>
        <dsp:cNvPr id="0" name=""/>
        <dsp:cNvSpPr/>
      </dsp:nvSpPr>
      <dsp:spPr>
        <a:xfrm>
          <a:off x="1038699" y="4955095"/>
          <a:ext cx="7834830" cy="619199"/>
        </a:xfrm>
        <a:prstGeom prst="rect">
          <a:avLst/>
        </a:prstGeom>
        <a:solidFill>
          <a:schemeClr val="accent2">
            <a:hueOff val="0"/>
            <a:satOff val="0"/>
            <a:lumOff val="0"/>
            <a:alphaOff val="0"/>
          </a:schemeClr>
        </a:solidFill>
        <a:ln>
          <a:noFill/>
        </a:ln>
        <a:effectLst>
          <a:outerShdw blurRad="63500" dist="38100" dir="81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1490" tIns="83820" rIns="83820" bIns="83820" numCol="1" spcCol="1270" anchor="ctr" anchorCtr="0">
          <a:noAutofit/>
        </a:bodyPr>
        <a:lstStyle/>
        <a:p>
          <a:pPr lvl="0" algn="l" defTabSz="1466850">
            <a:lnSpc>
              <a:spcPct val="90000"/>
            </a:lnSpc>
            <a:spcBef>
              <a:spcPct val="0"/>
            </a:spcBef>
            <a:spcAft>
              <a:spcPct val="35000"/>
            </a:spcAft>
          </a:pPr>
          <a:r>
            <a:rPr lang="ar-EG" sz="3300" kern="1200" dirty="0" smtClean="0">
              <a:latin typeface="Arabic Typesetting" pitchFamily="66" charset="-78"/>
              <a:cs typeface="Arabic Typesetting" pitchFamily="66" charset="-78"/>
            </a:rPr>
            <a:t>الباب السادس:  الأمن القومى والتعبئة العامة</a:t>
          </a:r>
        </a:p>
      </dsp:txBody>
      <dsp:txXfrm>
        <a:off x="1038699" y="4955095"/>
        <a:ext cx="7834830" cy="619199"/>
      </dsp:txXfrm>
    </dsp:sp>
    <dsp:sp modelId="{20FAEDAE-FC65-47D6-9946-ABCE1DE386BB}">
      <dsp:nvSpPr>
        <dsp:cNvPr id="0" name=""/>
        <dsp:cNvSpPr/>
      </dsp:nvSpPr>
      <dsp:spPr>
        <a:xfrm>
          <a:off x="651699" y="4877695"/>
          <a:ext cx="773999" cy="7739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AD4781E9-BE81-4866-920F-06A23F3857B6}">
      <dsp:nvSpPr>
        <dsp:cNvPr id="0" name=""/>
        <dsp:cNvSpPr/>
      </dsp:nvSpPr>
      <dsp:spPr>
        <a:xfrm>
          <a:off x="477958" y="5884440"/>
          <a:ext cx="8395571" cy="619199"/>
        </a:xfrm>
        <a:prstGeom prst="rect">
          <a:avLst/>
        </a:prstGeom>
        <a:solidFill>
          <a:schemeClr val="accent3">
            <a:hueOff val="0"/>
            <a:satOff val="0"/>
            <a:lumOff val="0"/>
            <a:alphaOff val="0"/>
          </a:schemeClr>
        </a:solidFill>
        <a:ln>
          <a:noFill/>
        </a:ln>
        <a:effectLst>
          <a:outerShdw blurRad="63500" dist="38100" dir="8100000" rotWithShape="0">
            <a:srgbClr val="000000">
              <a:alpha val="4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1490" tIns="83820" rIns="83820" bIns="83820" numCol="1" spcCol="1270" anchor="ctr" anchorCtr="0">
          <a:noAutofit/>
        </a:bodyPr>
        <a:lstStyle/>
        <a:p>
          <a:pPr lvl="0" algn="l" defTabSz="1466850">
            <a:lnSpc>
              <a:spcPct val="90000"/>
            </a:lnSpc>
            <a:spcBef>
              <a:spcPct val="0"/>
            </a:spcBef>
            <a:spcAft>
              <a:spcPct val="35000"/>
            </a:spcAft>
          </a:pPr>
          <a:r>
            <a:rPr lang="ar-EG" sz="3300" kern="1200" dirty="0" smtClean="0">
              <a:latin typeface="Arabic Typesetting" pitchFamily="66" charset="-78"/>
              <a:cs typeface="Arabic Typesetting" pitchFamily="66" charset="-78"/>
            </a:rPr>
            <a:t>الباب السابع:  العقوبات</a:t>
          </a:r>
        </a:p>
      </dsp:txBody>
      <dsp:txXfrm>
        <a:off x="477958" y="5884440"/>
        <a:ext cx="8395571" cy="619199"/>
      </dsp:txXfrm>
    </dsp:sp>
    <dsp:sp modelId="{DF7C428E-B947-4FCA-A4B5-CEB0322A7CDA}">
      <dsp:nvSpPr>
        <dsp:cNvPr id="0" name=""/>
        <dsp:cNvSpPr/>
      </dsp:nvSpPr>
      <dsp:spPr>
        <a:xfrm>
          <a:off x="90958" y="5807040"/>
          <a:ext cx="773999" cy="77399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76DFD088-B79E-4977-9D4A-2FAD5E09D214}" type="datetimeFigureOut">
              <a:rPr lang="ar-EG" smtClean="0"/>
              <a:t>27/01/1439</a:t>
            </a:fld>
            <a:endParaRPr lang="ar-EG"/>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9C049EAB-1C6A-49AE-BCDE-12B567206B0A}" type="slidenum">
              <a:rPr lang="ar-EG" smtClean="0"/>
              <a:t>‹#›</a:t>
            </a:fld>
            <a:endParaRPr lang="ar-EG"/>
          </a:p>
        </p:txBody>
      </p:sp>
    </p:spTree>
    <p:extLst>
      <p:ext uri="{BB962C8B-B14F-4D97-AF65-F5344CB8AC3E}">
        <p14:creationId xmlns:p14="http://schemas.microsoft.com/office/powerpoint/2010/main" val="2286440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9B4BA2B-11CF-4208-B5C5-22F151D959DD}" type="datetimeFigureOut">
              <a:rPr lang="ar-EG" smtClean="0"/>
              <a:t>27/01/1439</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4A23551-451A-4098-8DD9-DF587311F882}" type="slidenum">
              <a:rPr lang="ar-EG" smtClean="0"/>
              <a:t>‹#›</a:t>
            </a:fld>
            <a:endParaRPr lang="ar-EG"/>
          </a:p>
        </p:txBody>
      </p:sp>
    </p:spTree>
    <p:extLst>
      <p:ext uri="{BB962C8B-B14F-4D97-AF65-F5344CB8AC3E}">
        <p14:creationId xmlns:p14="http://schemas.microsoft.com/office/powerpoint/2010/main" val="173371413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6</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7</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8</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9</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11</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12</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13</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14</a:t>
            </a:fld>
            <a:endParaRPr lang="en-US"/>
          </a:p>
        </p:txBody>
      </p:sp>
    </p:spTree>
    <p:extLst>
      <p:ext uri="{BB962C8B-B14F-4D97-AF65-F5344CB8AC3E}">
        <p14:creationId xmlns:p14="http://schemas.microsoft.com/office/powerpoint/2010/main" val="3446267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F53068-A0AD-4AE9-94C5-5BB3D1ABEC71}" type="slidenum">
              <a:rPr lang="en-US" smtClean="0"/>
              <a:t>15</a:t>
            </a:fld>
            <a:endParaRPr lang="en-US"/>
          </a:p>
        </p:txBody>
      </p:sp>
    </p:spTree>
    <p:extLst>
      <p:ext uri="{BB962C8B-B14F-4D97-AF65-F5344CB8AC3E}">
        <p14:creationId xmlns:p14="http://schemas.microsoft.com/office/powerpoint/2010/main" val="3446267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429B6E-B5EF-4E1F-9F12-E6370AE7B688}" type="datetime8">
              <a:rPr lang="ar-EG" smtClean="0"/>
              <a:t>17 تشرين الأول، 17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67A5179C-5EE3-44D3-8660-DAE21B85EE33}" type="slidenum">
              <a:rPr lang="ar-EG" smtClean="0"/>
              <a:t>‹#›</a:t>
            </a:fld>
            <a:endParaRPr lang="ar-EG"/>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1C45CF-C292-4C7F-83B6-2C0F3B646993}" type="datetime8">
              <a:rPr lang="ar-EG" smtClean="0"/>
              <a:t>17 تشرين الأول، 17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7A5179C-5EE3-44D3-8660-DAE21B85EE33}" type="slidenum">
              <a:rPr lang="ar-EG" smtClean="0"/>
              <a:t>‹#›</a:t>
            </a:fld>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A7466-9854-42F8-90F0-22C7ED5A0D08}" type="datetime8">
              <a:rPr lang="ar-EG" smtClean="0"/>
              <a:t>17 تشرين الأول، 17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67A5179C-5EE3-44D3-8660-DAE21B85EE33}" type="slidenum">
              <a:rPr lang="ar-EG" smtClean="0"/>
              <a:t>‹#›</a:t>
            </a:fld>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DE0578-E2C2-45BC-A516-FAE2AC9D7957}" type="datetime8">
              <a:rPr lang="ar-EG" smtClean="0"/>
              <a:t>17 تشرين الأول، 17</a:t>
            </a:fld>
            <a:endParaRPr lang="ar-EG"/>
          </a:p>
        </p:txBody>
      </p:sp>
      <p:sp>
        <p:nvSpPr>
          <p:cNvPr id="10" name="Slide Number Placeholder 9"/>
          <p:cNvSpPr>
            <a:spLocks noGrp="1"/>
          </p:cNvSpPr>
          <p:nvPr>
            <p:ph type="sldNum" sz="quarter" idx="11"/>
          </p:nvPr>
        </p:nvSpPr>
        <p:spPr/>
        <p:txBody>
          <a:bodyPr/>
          <a:lstStyle/>
          <a:p>
            <a:fld id="{67A5179C-5EE3-44D3-8660-DAE21B85EE33}" type="slidenum">
              <a:rPr lang="ar-EG" smtClean="0"/>
              <a:t>‹#›</a:t>
            </a:fld>
            <a:endParaRPr lang="ar-EG"/>
          </a:p>
        </p:txBody>
      </p:sp>
      <p:sp>
        <p:nvSpPr>
          <p:cNvPr id="12" name="Footer Placeholder 11"/>
          <p:cNvSpPr>
            <a:spLocks noGrp="1"/>
          </p:cNvSpPr>
          <p:nvPr>
            <p:ph type="ftr" sz="quarter" idx="12"/>
          </p:nvPr>
        </p:nvSpPr>
        <p:spPr/>
        <p:txBody>
          <a:bodyPr/>
          <a:lstStyle/>
          <a:p>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90D249C7-74D5-438A-9B0A-D406453F11DF}" type="datetime8">
              <a:rPr lang="ar-EG" smtClean="0"/>
              <a:t>17 تشرين الأول، 17</a:t>
            </a:fld>
            <a:endParaRPr lang="ar-EG"/>
          </a:p>
        </p:txBody>
      </p:sp>
      <p:sp>
        <p:nvSpPr>
          <p:cNvPr id="20" name="Slide Number Placeholder 19"/>
          <p:cNvSpPr>
            <a:spLocks noGrp="1"/>
          </p:cNvSpPr>
          <p:nvPr>
            <p:ph type="sldNum" sz="quarter" idx="11"/>
          </p:nvPr>
        </p:nvSpPr>
        <p:spPr/>
        <p:txBody>
          <a:bodyPr/>
          <a:lstStyle/>
          <a:p>
            <a:fld id="{67A5179C-5EE3-44D3-8660-DAE21B85EE33}" type="slidenum">
              <a:rPr lang="ar-EG" smtClean="0"/>
              <a:t>‹#›</a:t>
            </a:fld>
            <a:endParaRPr lang="ar-EG"/>
          </a:p>
        </p:txBody>
      </p:sp>
      <p:sp>
        <p:nvSpPr>
          <p:cNvPr id="21" name="Footer Placeholder 20"/>
          <p:cNvSpPr>
            <a:spLocks noGrp="1"/>
          </p:cNvSpPr>
          <p:nvPr>
            <p:ph type="ftr" sz="quarter" idx="12"/>
          </p:nvPr>
        </p:nvSpPr>
        <p:spPr/>
        <p:txBody>
          <a:bodyPr/>
          <a:lstStyle/>
          <a:p>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CE6522E4-5816-4A87-9F6B-D0BB8E16D7E0}" type="datetime8">
              <a:rPr lang="ar-EG" smtClean="0"/>
              <a:t>17 تشرين الأول، 17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7A5179C-5EE3-44D3-8660-DAE21B85EE33}" type="slidenum">
              <a:rPr lang="ar-EG" smtClean="0"/>
              <a:t>‹#›</a:t>
            </a:fld>
            <a:endParaRPr lang="ar-EG"/>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14E57D2-C3E7-4CC5-9862-FD2BE9944C5A}" type="datetime8">
              <a:rPr lang="ar-EG" smtClean="0"/>
              <a:t>17 تشرين الأول، 17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67A5179C-5EE3-44D3-8660-DAE21B85EE33}" type="slidenum">
              <a:rPr lang="ar-EG" smtClean="0"/>
              <a:t>‹#›</a:t>
            </a:fld>
            <a:endParaRPr lang="ar-EG"/>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F5B0766-57BE-40A5-82E3-3063BA2AA57C}" type="datetime8">
              <a:rPr lang="ar-EG" smtClean="0"/>
              <a:t>17 تشرين الأول، 17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67A5179C-5EE3-44D3-8660-DAE21B85EE33}" type="slidenum">
              <a:rPr lang="ar-EG" smtClean="0"/>
              <a:t>‹#›</a:t>
            </a:fld>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E51B90-A829-4012-BDE2-8C4C7EE0C33E}" type="datetime8">
              <a:rPr lang="ar-EG" smtClean="0"/>
              <a:t>17 تشرين الأول، 17</a:t>
            </a:fld>
            <a:endParaRPr lang="ar-EG"/>
          </a:p>
        </p:txBody>
      </p:sp>
      <p:sp>
        <p:nvSpPr>
          <p:cNvPr id="6" name="Slide Number Placeholder 5"/>
          <p:cNvSpPr>
            <a:spLocks noGrp="1"/>
          </p:cNvSpPr>
          <p:nvPr>
            <p:ph type="sldNum" sz="quarter" idx="11"/>
          </p:nvPr>
        </p:nvSpPr>
        <p:spPr/>
        <p:txBody>
          <a:bodyPr/>
          <a:lstStyle/>
          <a:p>
            <a:fld id="{67A5179C-5EE3-44D3-8660-DAE21B85EE33}" type="slidenum">
              <a:rPr lang="ar-EG" smtClean="0"/>
              <a:t>‹#›</a:t>
            </a:fld>
            <a:endParaRPr lang="ar-EG"/>
          </a:p>
        </p:txBody>
      </p:sp>
      <p:sp>
        <p:nvSpPr>
          <p:cNvPr id="7" name="Footer Placeholder 6"/>
          <p:cNvSpPr>
            <a:spLocks noGrp="1"/>
          </p:cNvSpPr>
          <p:nvPr>
            <p:ph type="ftr" sz="quarter" idx="12"/>
          </p:nvPr>
        </p:nvSpPr>
        <p:spPr/>
        <p:txBody>
          <a:bodyPr/>
          <a:lstStyle/>
          <a:p>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350676FD-F2B3-4AC2-8FBA-9DEBCC47F15E}" type="datetime8">
              <a:rPr lang="ar-EG" smtClean="0"/>
              <a:t>17 تشرين الأول، 17</a:t>
            </a:fld>
            <a:endParaRPr lang="ar-EG"/>
          </a:p>
        </p:txBody>
      </p:sp>
      <p:sp>
        <p:nvSpPr>
          <p:cNvPr id="10" name="Slide Number Placeholder 9"/>
          <p:cNvSpPr>
            <a:spLocks noGrp="1"/>
          </p:cNvSpPr>
          <p:nvPr>
            <p:ph type="sldNum" sz="quarter" idx="15"/>
          </p:nvPr>
        </p:nvSpPr>
        <p:spPr/>
        <p:txBody>
          <a:bodyPr/>
          <a:lstStyle/>
          <a:p>
            <a:fld id="{67A5179C-5EE3-44D3-8660-DAE21B85EE33}" type="slidenum">
              <a:rPr lang="ar-EG" smtClean="0"/>
              <a:t>‹#›</a:t>
            </a:fld>
            <a:endParaRPr lang="ar-EG"/>
          </a:p>
        </p:txBody>
      </p:sp>
      <p:sp>
        <p:nvSpPr>
          <p:cNvPr id="13" name="Footer Placeholder 12"/>
          <p:cNvSpPr>
            <a:spLocks noGrp="1"/>
          </p:cNvSpPr>
          <p:nvPr>
            <p:ph type="ftr" sz="quarter" idx="16"/>
          </p:nvPr>
        </p:nvSpPr>
        <p:spPr/>
        <p:txBody>
          <a:bodyPr/>
          <a:lstStyle/>
          <a:p>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49C7B8-18F4-465D-AA5D-6C3AED186E8D}" type="datetime8">
              <a:rPr lang="ar-EG" smtClean="0"/>
              <a:t>17 تشرين الأول، 17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67A5179C-5EE3-44D3-8660-DAE21B85EE33}" type="slidenum">
              <a:rPr lang="ar-EG" smtClean="0"/>
              <a:t>‹#›</a:t>
            </a:fld>
            <a:endParaRPr lang="ar-EG"/>
          </a:p>
        </p:txBody>
      </p:sp>
    </p:spTree>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ar-EG"/>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67A5179C-5EE3-44D3-8660-DAE21B85EE33}" type="slidenum">
              <a:rPr lang="ar-EG" smtClean="0"/>
              <a:t>‹#›</a:t>
            </a:fld>
            <a:endParaRPr lang="ar-EG"/>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9184588C-9E37-4C86-9CC5-1F4D347CE227}" type="datetime8">
              <a:rPr lang="ar-EG" smtClean="0"/>
              <a:t>17 تشرين الأول، 17</a:t>
            </a:fld>
            <a:endParaRPr lang="ar-EG"/>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hf hdr="0" ftr="0" dt="0"/>
  <p:txStyles>
    <p:titleStyle>
      <a:lvl1pPr algn="l" defTabSz="914400" rtl="1"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hyperlink" Target="mailto:motaz.ali@feng.bu.edu.e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67000"/>
            <a:lum/>
          </a:blip>
          <a:srcRect/>
          <a:stretch>
            <a:fillRect/>
          </a:stretch>
        </a:blipFill>
        <a:effectLst/>
      </p:bgPr>
    </p:bg>
    <p:spTree>
      <p:nvGrpSpPr>
        <p:cNvPr id="1" name=""/>
        <p:cNvGrpSpPr/>
        <p:nvPr/>
      </p:nvGrpSpPr>
      <p:grpSpPr>
        <a:xfrm>
          <a:off x="0" y="0"/>
          <a:ext cx="0" cy="0"/>
          <a:chOff x="0" y="0"/>
          <a:chExt cx="0" cy="0"/>
        </a:xfrm>
      </p:grpSpPr>
      <p:sp>
        <p:nvSpPr>
          <p:cNvPr id="11" name="Title 1"/>
          <p:cNvSpPr txBox="1">
            <a:spLocks/>
          </p:cNvSpPr>
          <p:nvPr/>
        </p:nvSpPr>
        <p:spPr>
          <a:xfrm>
            <a:off x="0" y="620689"/>
            <a:ext cx="8964488" cy="1080119"/>
          </a:xfrm>
          <a:prstGeom prst="rect">
            <a:avLst/>
          </a:prstGeom>
        </p:spPr>
        <p:txBody>
          <a:bodyPr vert="horz" lIns="91440" tIns="45720" rIns="91440" bIns="45720" rtlCol="0" anchor="b">
            <a:normAutofit fontScale="25000" lnSpcReduction="20000"/>
          </a:bodyPr>
          <a:lstStyle>
            <a:lvl1pPr algn="l" defTabSz="914400" rtl="1"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t/>
            </a:r>
            <a:br>
              <a:rPr lang="en-US" smtClean="0"/>
            </a:br>
            <a:endParaRPr lang="ar-EG" sz="4000" dirty="0">
              <a:solidFill>
                <a:srgbClr val="FFFF00"/>
              </a:solidFill>
            </a:endParaRPr>
          </a:p>
        </p:txBody>
      </p:sp>
      <p:sp>
        <p:nvSpPr>
          <p:cNvPr id="12" name="Subtitle 2"/>
          <p:cNvSpPr txBox="1">
            <a:spLocks/>
          </p:cNvSpPr>
          <p:nvPr/>
        </p:nvSpPr>
        <p:spPr>
          <a:xfrm>
            <a:off x="2141993" y="4725144"/>
            <a:ext cx="4716016" cy="1224136"/>
          </a:xfrm>
          <a:prstGeom prst="rect">
            <a:avLst/>
          </a:prstGeom>
        </p:spPr>
        <p:txBody>
          <a:bodyPr vert="horz" lIns="91440" tIns="45720" rIns="91440" bIns="45720" rtlCol="0">
            <a:noAutofit/>
          </a:bodyPr>
          <a:lstStyle>
            <a:lvl1pPr marL="342900" indent="-342900" algn="r" defTabSz="914400" rtl="1"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a:lstStyle>
          <a:p>
            <a:pPr marL="0" indent="0" algn="ctr">
              <a:buNone/>
            </a:pPr>
            <a:r>
              <a:rPr lang="en-US" dirty="0" smtClean="0">
                <a:solidFill>
                  <a:schemeClr val="bg1"/>
                </a:solidFill>
                <a:latin typeface="Bernard MT Condensed" pitchFamily="18" charset="0"/>
              </a:rPr>
              <a:t> Prepared By :</a:t>
            </a:r>
          </a:p>
          <a:p>
            <a:pPr marL="0" indent="0" algn="ctr" rtl="0">
              <a:buNone/>
            </a:pPr>
            <a:r>
              <a:rPr lang="en-US" dirty="0" smtClean="0">
                <a:solidFill>
                  <a:schemeClr val="bg1"/>
                </a:solidFill>
                <a:latin typeface="Bernard MT Condensed" pitchFamily="18" charset="0"/>
              </a:rPr>
              <a:t>Dr. Moataz Elsherbini</a:t>
            </a:r>
          </a:p>
          <a:p>
            <a:pPr marL="0" indent="0" algn="ctr" rtl="0">
              <a:buNone/>
            </a:pPr>
            <a:r>
              <a:rPr lang="en-US" dirty="0" smtClean="0">
                <a:solidFill>
                  <a:schemeClr val="bg1"/>
                </a:solidFill>
                <a:latin typeface="Aparajita" pitchFamily="34" charset="0"/>
                <a:cs typeface="Aparajita" pitchFamily="34" charset="0"/>
                <a:hlinkClick r:id="rId4"/>
              </a:rPr>
              <a:t>motaz.ali@feng.bu.edu.eg</a:t>
            </a:r>
            <a:endParaRPr lang="en-US" dirty="0" smtClean="0">
              <a:solidFill>
                <a:schemeClr val="bg1"/>
              </a:solidFill>
              <a:latin typeface="Aparajita" pitchFamily="34" charset="0"/>
              <a:cs typeface="Aparajita" pitchFamily="34" charset="0"/>
            </a:endParaRPr>
          </a:p>
          <a:p>
            <a:pPr marL="0" indent="0" algn="ctr" rtl="0">
              <a:buNone/>
            </a:pPr>
            <a:endParaRPr lang="en-US" dirty="0" smtClean="0">
              <a:solidFill>
                <a:schemeClr val="bg1"/>
              </a:solidFill>
              <a:latin typeface="Aparajita" pitchFamily="34" charset="0"/>
              <a:cs typeface="Aparajita" pitchFamily="34" charset="0"/>
            </a:endParaRPr>
          </a:p>
          <a:p>
            <a:pPr marL="0" indent="0" algn="ctr" rtl="0">
              <a:buNone/>
            </a:pPr>
            <a:endParaRPr lang="en-US" dirty="0" smtClean="0">
              <a:solidFill>
                <a:schemeClr val="bg1"/>
              </a:solidFill>
              <a:latin typeface="Bernard MT Condensed" pitchFamily="18" charset="0"/>
            </a:endParaRPr>
          </a:p>
          <a:p>
            <a:endParaRPr lang="en-US" b="1" dirty="0" smtClean="0">
              <a:solidFill>
                <a:srgbClr val="FFFF00"/>
              </a:solidFill>
            </a:endParaRPr>
          </a:p>
        </p:txBody>
      </p:sp>
      <p:pic>
        <p:nvPicPr>
          <p:cNvPr id="14" name="Picture 6" descr="شعار جامعة بنها الجديد"/>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73251" y="228600"/>
            <a:ext cx="1302511" cy="932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p:nvSpPr>
        <p:spPr>
          <a:xfrm>
            <a:off x="1859574" y="291889"/>
            <a:ext cx="5508104" cy="904863"/>
          </a:xfrm>
          <a:prstGeom prst="rect">
            <a:avLst/>
          </a:prstGeom>
        </p:spPr>
        <p:txBody>
          <a:bodyPr wrap="square">
            <a:spAutoFit/>
          </a:bodyPr>
          <a:lstStyle/>
          <a:p>
            <a:pPr algn="ctr" rtl="0">
              <a:spcBef>
                <a:spcPct val="20000"/>
              </a:spcBef>
              <a:defRPr/>
            </a:pPr>
            <a:r>
              <a:rPr lang="en-US" sz="2400" b="1" dirty="0" err="1" smtClean="0">
                <a:solidFill>
                  <a:srgbClr val="FFFF00"/>
                </a:solidFill>
                <a:latin typeface="Book Antiqua" pitchFamily="18" charset="0"/>
              </a:rPr>
              <a:t>Benha</a:t>
            </a:r>
            <a:r>
              <a:rPr lang="en-US" sz="2400" b="1" dirty="0" smtClean="0">
                <a:solidFill>
                  <a:srgbClr val="FFFF00"/>
                </a:solidFill>
                <a:latin typeface="Book Antiqua" pitchFamily="18" charset="0"/>
              </a:rPr>
              <a:t> University</a:t>
            </a:r>
          </a:p>
          <a:p>
            <a:pPr algn="ctr" rtl="0">
              <a:spcBef>
                <a:spcPct val="20000"/>
              </a:spcBef>
              <a:defRPr/>
            </a:pPr>
            <a:r>
              <a:rPr lang="en-US" sz="2400" b="1" dirty="0" smtClean="0">
                <a:solidFill>
                  <a:srgbClr val="FFFF00"/>
                </a:solidFill>
                <a:latin typeface="Book Antiqua" pitchFamily="18" charset="0"/>
              </a:rPr>
              <a:t>Faculty Of Engineering at </a:t>
            </a:r>
            <a:r>
              <a:rPr lang="en-US" sz="2400" b="1" dirty="0" err="1" smtClean="0">
                <a:solidFill>
                  <a:srgbClr val="FFFF00"/>
                </a:solidFill>
                <a:latin typeface="Book Antiqua" pitchFamily="18" charset="0"/>
              </a:rPr>
              <a:t>Shoubra</a:t>
            </a:r>
            <a:endParaRPr lang="en-US" sz="2400" b="1" dirty="0">
              <a:solidFill>
                <a:srgbClr val="FFFF00"/>
              </a:solidFill>
              <a:latin typeface="Book Antiqua" pitchFamily="18" charset="0"/>
            </a:endParaRPr>
          </a:p>
        </p:txBody>
      </p:sp>
      <p:sp>
        <p:nvSpPr>
          <p:cNvPr id="16" name="Rectangle 15"/>
          <p:cNvSpPr/>
          <p:nvPr/>
        </p:nvSpPr>
        <p:spPr>
          <a:xfrm>
            <a:off x="95378" y="2952239"/>
            <a:ext cx="9036496" cy="1569660"/>
          </a:xfrm>
          <a:prstGeom prst="rect">
            <a:avLst/>
          </a:prstGeom>
          <a:noFill/>
          <a:ln>
            <a:noFill/>
          </a:ln>
          <a:effectLst>
            <a:outerShdw blurRad="50800" dist="50800" dir="5400000" algn="ctr" rotWithShape="0">
              <a:schemeClr val="tx1"/>
            </a:outerShdw>
          </a:effectLst>
        </p:spPr>
        <p:txBody>
          <a:bodyPr wrap="square" lIns="91440" tIns="45720" rIns="91440" bIns="45720">
            <a:spAutoFit/>
          </a:bodyPr>
          <a:lstStyle/>
          <a:p>
            <a:pPr algn="ctr"/>
            <a:r>
              <a:rPr lang="en-US" sz="4800" b="1" dirty="0" smtClean="0">
                <a:ln w="17780" cmpd="sng">
                  <a:solidFill>
                    <a:srgbClr val="FFFFFF"/>
                  </a:solidFill>
                  <a:prstDash val="solid"/>
                  <a:miter lim="800000"/>
                </a:ln>
                <a:solidFill>
                  <a:srgbClr val="FFFF00"/>
                </a:solidFill>
                <a:effectLst>
                  <a:outerShdw blurRad="50800" algn="tl" rotWithShape="0">
                    <a:srgbClr val="000000"/>
                  </a:outerShdw>
                </a:effectLst>
              </a:rPr>
              <a:t>Lecture (4)</a:t>
            </a:r>
          </a:p>
          <a:p>
            <a:pPr algn="ctr"/>
            <a:r>
              <a:rPr lang="ar-EG" sz="4800" b="1" dirty="0" smtClean="0">
                <a:ln w="17780" cmpd="sng">
                  <a:solidFill>
                    <a:srgbClr val="FFFFFF"/>
                  </a:solidFill>
                  <a:prstDash val="solid"/>
                  <a:miter lim="800000"/>
                </a:ln>
                <a:solidFill>
                  <a:srgbClr val="FFFF00"/>
                </a:solidFill>
                <a:effectLst>
                  <a:outerShdw blurRad="50800" algn="tl" rotWithShape="0">
                    <a:srgbClr val="000000"/>
                  </a:outerShdw>
                </a:effectLst>
              </a:rPr>
              <a:t>قانون تنظيم الاتصالات (ج1)</a:t>
            </a:r>
          </a:p>
        </p:txBody>
      </p:sp>
      <p:sp>
        <p:nvSpPr>
          <p:cNvPr id="17" name="Rectangle 16"/>
          <p:cNvSpPr/>
          <p:nvPr/>
        </p:nvSpPr>
        <p:spPr>
          <a:xfrm>
            <a:off x="481081" y="1628800"/>
            <a:ext cx="8037841" cy="1323439"/>
          </a:xfrm>
          <a:prstGeom prst="rect">
            <a:avLst/>
          </a:prstGeom>
          <a:noFill/>
        </p:spPr>
        <p:txBody>
          <a:bodyPr wrap="none" lIns="91440" tIns="45720" rIns="91440" bIns="45720">
            <a:spAutoFit/>
          </a:bodyPr>
          <a:lstStyle/>
          <a:p>
            <a:pPr algn="ctr"/>
            <a:r>
              <a:rPr lang="en-US" sz="4000" b="1" dirty="0"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rPr>
              <a:t>GEN-181</a:t>
            </a:r>
          </a:p>
          <a:p>
            <a:pPr algn="ctr"/>
            <a:r>
              <a:rPr lang="en-US" sz="4000" b="1" dirty="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rPr>
              <a:t>Engineering </a:t>
            </a:r>
            <a:r>
              <a:rPr lang="en-US" sz="4000" b="1" dirty="0"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rPr>
              <a:t>Legislations (</a:t>
            </a:r>
            <a:r>
              <a:rPr lang="en-US" sz="4000" b="1" dirty="0" smtClean="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rPr>
              <a:t>2017/2018)</a:t>
            </a:r>
            <a:endParaRPr lang="en-US" sz="4000" b="1" dirty="0">
              <a:ln w="24500" cmpd="dbl">
                <a:solidFill>
                  <a:schemeClr val="accent2">
                    <a:shade val="85000"/>
                    <a:satMod val="155000"/>
                  </a:schemeClr>
                </a:solidFill>
                <a:prstDash val="solid"/>
                <a:miter lim="800000"/>
              </a:ln>
              <a:solidFill>
                <a:schemeClr val="bg1"/>
              </a:solidFill>
              <a:effectLst>
                <a:outerShdw blurRad="38100" dist="38100" dir="7020000" algn="tl">
                  <a:srgbClr val="000000">
                    <a:alpha val="35000"/>
                  </a:srgbClr>
                </a:outerShdw>
              </a:effectLst>
            </a:endParaRPr>
          </a:p>
        </p:txBody>
      </p:sp>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9512" y="228599"/>
            <a:ext cx="1368152" cy="1131344"/>
          </a:xfrm>
          <a:prstGeom prst="rect">
            <a:avLst/>
          </a:prstGeom>
        </p:spPr>
      </p:pic>
    </p:spTree>
    <p:extLst>
      <p:ext uri="{BB962C8B-B14F-4D97-AF65-F5344CB8AC3E}">
        <p14:creationId xmlns:p14="http://schemas.microsoft.com/office/powerpoint/2010/main" val="36163705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0" name="Group 9"/>
          <p:cNvGrpSpPr/>
          <p:nvPr/>
        </p:nvGrpSpPr>
        <p:grpSpPr>
          <a:xfrm>
            <a:off x="395536" y="3009900"/>
            <a:ext cx="8496944" cy="838200"/>
            <a:chOff x="582354" y="419100"/>
            <a:chExt cx="6370853" cy="838200"/>
          </a:xfrm>
          <a:scene3d>
            <a:camera prst="orthographicFront">
              <a:rot lat="0" lon="0" rev="0"/>
            </a:camera>
            <a:lightRig rig="contrasting" dir="t">
              <a:rot lat="0" lon="0" rev="1200000"/>
            </a:lightRig>
          </a:scene3d>
        </p:grpSpPr>
        <p:sp>
          <p:nvSpPr>
            <p:cNvPr id="11" name="Rectangle 10"/>
            <p:cNvSpPr/>
            <p:nvPr/>
          </p:nvSpPr>
          <p:spPr>
            <a:xfrm>
              <a:off x="582354" y="419100"/>
              <a:ext cx="6370853" cy="838200"/>
            </a:xfrm>
            <a:prstGeom prst="rect">
              <a:avLst/>
            </a:prstGeom>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2" name="Rectangle 11"/>
            <p:cNvSpPr/>
            <p:nvPr/>
          </p:nvSpPr>
          <p:spPr>
            <a:xfrm>
              <a:off x="582354" y="419100"/>
              <a:ext cx="6370853" cy="83820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5321" tIns="114300" rIns="114300" bIns="114300" numCol="1" spcCol="1270" anchor="ctr" anchorCtr="0">
              <a:noAutofit/>
            </a:bodyPr>
            <a:lstStyle/>
            <a:p>
              <a:pPr lvl="0" algn="ctr" defTabSz="2000250">
                <a:lnSpc>
                  <a:spcPct val="90000"/>
                </a:lnSpc>
                <a:spcBef>
                  <a:spcPct val="0"/>
                </a:spcBef>
                <a:spcAft>
                  <a:spcPct val="35000"/>
                </a:spcAft>
              </a:pPr>
              <a:r>
                <a:rPr lang="ar-EG" sz="4500" b="1" dirty="0" smtClean="0">
                  <a:solidFill>
                    <a:schemeClr val="bg1"/>
                  </a:solidFill>
                  <a:latin typeface="Sakkal Majalla" pitchFamily="2" charset="-78"/>
                  <a:cs typeface="Sakkal Majalla" pitchFamily="2" charset="-78"/>
                </a:rPr>
                <a:t> الباب </a:t>
              </a:r>
              <a:r>
                <a:rPr lang="ar-EG" sz="4500" b="1" dirty="0">
                  <a:solidFill>
                    <a:schemeClr val="bg1"/>
                  </a:solidFill>
                  <a:latin typeface="Sakkal Majalla" pitchFamily="2" charset="-78"/>
                  <a:cs typeface="Sakkal Majalla" pitchFamily="2" charset="-78"/>
                </a:rPr>
                <a:t>الثانى: الجهاز القومى لتنظيم الاتصالات</a:t>
              </a:r>
              <a:endParaRPr lang="en-US" sz="4500" b="1" dirty="0">
                <a:solidFill>
                  <a:schemeClr val="bg1"/>
                </a:solidFill>
                <a:latin typeface="Sakkal Majalla" pitchFamily="2" charset="-78"/>
                <a:cs typeface="Sakkal Majalla" pitchFamily="2" charset="-78"/>
              </a:endParaRPr>
            </a:p>
          </p:txBody>
        </p:sp>
      </p:grpSp>
    </p:spTree>
    <p:extLst>
      <p:ext uri="{BB962C8B-B14F-4D97-AF65-F5344CB8AC3E}">
        <p14:creationId xmlns:p14="http://schemas.microsoft.com/office/powerpoint/2010/main" val="803683948"/>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12" y="72008"/>
            <a:ext cx="9144000" cy="6741368"/>
          </a:xfrm>
        </p:spPr>
        <p:txBody>
          <a:bodyPr>
            <a:noAutofit/>
          </a:bodyPr>
          <a:lstStyle/>
          <a:p>
            <a:pPr marL="114300" indent="0" algn="just">
              <a:lnSpc>
                <a:spcPct val="150000"/>
              </a:lnSpc>
              <a:buNone/>
            </a:pPr>
            <a:r>
              <a:rPr lang="ar-EG" sz="2400" b="1" u="sng" dirty="0">
                <a:solidFill>
                  <a:srgbClr val="FF0000"/>
                </a:solidFill>
                <a:latin typeface="Sakkal Majalla" pitchFamily="2" charset="-78"/>
                <a:cs typeface="Sakkal Majalla" pitchFamily="2" charset="-78"/>
              </a:rPr>
              <a:t>المادة 3:</a:t>
            </a:r>
          </a:p>
          <a:p>
            <a:pPr marL="114300" indent="0" algn="just">
              <a:lnSpc>
                <a:spcPct val="150000"/>
              </a:lnSpc>
              <a:buNone/>
            </a:pPr>
            <a:r>
              <a:rPr lang="ar-EG" sz="2400" b="1" dirty="0">
                <a:solidFill>
                  <a:srgbClr val="0000FF"/>
                </a:solidFill>
                <a:latin typeface="Sakkal Majalla" pitchFamily="2" charset="-78"/>
                <a:cs typeface="Sakkal Majalla" pitchFamily="2" charset="-78"/>
              </a:rPr>
              <a:t>تنشأ هيئة قومية لإدارة مرفق الاتصالات تسمى "الجهاز القومي لتنظيم الاتصالات" ويكون للجهاز الشخصية الاعتبارية العامة ويتبع الوزير المختص ويكون مقره الرئيسي محافظة القاهرة أو الجيزة.</a:t>
            </a:r>
          </a:p>
          <a:p>
            <a:pPr marL="114300" indent="0" algn="just">
              <a:lnSpc>
                <a:spcPct val="150000"/>
              </a:lnSpc>
              <a:buNone/>
            </a:pPr>
            <a:r>
              <a:rPr lang="ar-EG" sz="2400" b="1" u="sng" dirty="0">
                <a:solidFill>
                  <a:srgbClr val="FF0000"/>
                </a:solidFill>
                <a:latin typeface="Sakkal Majalla" pitchFamily="2" charset="-78"/>
                <a:cs typeface="Sakkal Majalla" pitchFamily="2" charset="-78"/>
              </a:rPr>
              <a:t>المادة 4:</a:t>
            </a:r>
          </a:p>
          <a:p>
            <a:pPr marL="114300" indent="0" algn="just">
              <a:lnSpc>
                <a:spcPct val="150000"/>
              </a:lnSpc>
              <a:buNone/>
            </a:pPr>
            <a:r>
              <a:rPr lang="ar-EG" sz="2400" b="1" dirty="0">
                <a:solidFill>
                  <a:srgbClr val="0000FF"/>
                </a:solidFill>
                <a:latin typeface="Sakkal Majalla" pitchFamily="2" charset="-78"/>
                <a:cs typeface="Sakkal Majalla" pitchFamily="2" charset="-78"/>
              </a:rPr>
              <a:t>يهدف الجهاز إلى تنظيم مرفق الاتصالات وتطوير ونشر جميع خدماته على نحو يواكب أحدث وسائل التكنولوجيا ويلبي جميع احتياجات المستخدمين بأنسب الأسعار ويشجع الاستثمار الوطني والدولي في هذا المجال في إطار من قواعد المنافسة الحرة، وعلى الأخص ما يأتي:</a:t>
            </a:r>
          </a:p>
          <a:p>
            <a:pPr marL="114300" indent="0" algn="just">
              <a:lnSpc>
                <a:spcPct val="150000"/>
              </a:lnSpc>
              <a:buNone/>
            </a:pPr>
            <a:r>
              <a:rPr lang="ar-EG" sz="2400" b="1" dirty="0">
                <a:solidFill>
                  <a:srgbClr val="0000FF"/>
                </a:solidFill>
                <a:latin typeface="Sakkal Majalla" pitchFamily="2" charset="-78"/>
                <a:cs typeface="Sakkal Majalla" pitchFamily="2" charset="-78"/>
              </a:rPr>
              <a:t>1- </a:t>
            </a:r>
            <a:r>
              <a:rPr lang="ar-EG" sz="2400" b="1" dirty="0" smtClean="0">
                <a:solidFill>
                  <a:srgbClr val="0000FF"/>
                </a:solidFill>
                <a:latin typeface="Sakkal Majalla" pitchFamily="2" charset="-78"/>
                <a:cs typeface="Sakkal Majalla" pitchFamily="2" charset="-78"/>
              </a:rPr>
              <a:t>وضع خطه لتنميه واستثمار قطاع الاتصالات وضمان </a:t>
            </a:r>
            <a:r>
              <a:rPr lang="ar-EG" sz="2400" b="1" dirty="0">
                <a:solidFill>
                  <a:srgbClr val="0000FF"/>
                </a:solidFill>
                <a:latin typeface="Sakkal Majalla" pitchFamily="2" charset="-78"/>
                <a:cs typeface="Sakkal Majalla" pitchFamily="2" charset="-78"/>
              </a:rPr>
              <a:t>وصول خدمات الاتصالات إلي جميع مناطق الجمهورية بما فيها مناطق التوسع الاقتصادي والعمراني والمناطق الحضرية والريفية والنائية.</a:t>
            </a:r>
          </a:p>
          <a:p>
            <a:pPr marL="114300" indent="0" algn="just" rtl="1">
              <a:lnSpc>
                <a:spcPct val="150000"/>
              </a:lnSpc>
              <a:buNone/>
            </a:pPr>
            <a:r>
              <a:rPr lang="ar-EG" sz="2400" b="1" dirty="0">
                <a:solidFill>
                  <a:srgbClr val="0000FF"/>
                </a:solidFill>
                <a:latin typeface="Sakkal Majalla" pitchFamily="2" charset="-78"/>
                <a:cs typeface="Sakkal Majalla" pitchFamily="2" charset="-78"/>
              </a:rPr>
              <a:t>2- حماية الأمن القومي والمصالح العليا للدولة.</a:t>
            </a:r>
          </a:p>
        </p:txBody>
      </p:sp>
    </p:spTree>
    <p:extLst>
      <p:ext uri="{BB962C8B-B14F-4D97-AF65-F5344CB8AC3E}">
        <p14:creationId xmlns:p14="http://schemas.microsoft.com/office/powerpoint/2010/main" val="1134354299"/>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8540" y="141514"/>
            <a:ext cx="8784976" cy="6527846"/>
          </a:xfrm>
        </p:spPr>
        <p:txBody>
          <a:bodyPr>
            <a:noAutofit/>
          </a:bodyPr>
          <a:lstStyle/>
          <a:p>
            <a:pPr marL="114300" indent="0" algn="just" rtl="1">
              <a:buNone/>
            </a:pPr>
            <a:r>
              <a:rPr lang="ar-EG" sz="2600" b="1" dirty="0">
                <a:solidFill>
                  <a:srgbClr val="0000FF"/>
                </a:solidFill>
                <a:latin typeface="Sakkal Majalla" pitchFamily="2" charset="-78"/>
                <a:cs typeface="Sakkal Majalla" pitchFamily="2" charset="-78"/>
              </a:rPr>
              <a:t>3- ضمان الاستخدام الأمثل للطيف الترددي وتعظيم العائد منه طبقا لأحكام هذا القانون.</a:t>
            </a:r>
          </a:p>
          <a:p>
            <a:pPr marL="114300" indent="0" algn="just" rtl="1">
              <a:buNone/>
            </a:pPr>
            <a:r>
              <a:rPr lang="ar-EG" sz="2600" b="1" dirty="0">
                <a:solidFill>
                  <a:srgbClr val="0000FF"/>
                </a:solidFill>
                <a:latin typeface="Sakkal Majalla" pitchFamily="2" charset="-78"/>
                <a:cs typeface="Sakkal Majalla" pitchFamily="2" charset="-78"/>
              </a:rPr>
              <a:t>4- ضمان الالتزام بأحكام الاتفاقيات الدولية النافذة، والقرارات الصادرة عن المنظمات الدولية والإقليمية المتعلقة بالاتصالات والتي تقرها الدولة.</a:t>
            </a:r>
          </a:p>
          <a:p>
            <a:pPr marL="114300" indent="0" algn="just" rtl="1">
              <a:buNone/>
            </a:pPr>
            <a:r>
              <a:rPr lang="ar-EG" sz="2600" b="1" dirty="0">
                <a:solidFill>
                  <a:srgbClr val="0000FF"/>
                </a:solidFill>
                <a:latin typeface="Sakkal Majalla" pitchFamily="2" charset="-78"/>
                <a:cs typeface="Sakkal Majalla" pitchFamily="2" charset="-78"/>
              </a:rPr>
              <a:t>5- مراقبة تحقيق برامج الكفاءة الفنية والاقتصادية لمختلف خدمات الاتصالات</a:t>
            </a:r>
            <a:r>
              <a:rPr lang="ar-EG" sz="2600" b="1" dirty="0" smtClean="0">
                <a:solidFill>
                  <a:srgbClr val="0000FF"/>
                </a:solidFill>
                <a:latin typeface="Sakkal Majalla" pitchFamily="2" charset="-78"/>
                <a:cs typeface="Sakkal Majalla" pitchFamily="2" charset="-78"/>
              </a:rPr>
              <a:t>.</a:t>
            </a:r>
            <a:endParaRPr lang="ar-EG" sz="2600" b="1" dirty="0">
              <a:solidFill>
                <a:srgbClr val="0000FF"/>
              </a:solidFill>
              <a:latin typeface="Sakkal Majalla" pitchFamily="2" charset="-78"/>
              <a:cs typeface="Sakkal Majalla" pitchFamily="2" charset="-78"/>
            </a:endParaRPr>
          </a:p>
          <a:p>
            <a:pPr algn="just" rtl="1"/>
            <a:r>
              <a:rPr lang="ar-EG" sz="2600" b="1" u="sng" dirty="0">
                <a:solidFill>
                  <a:srgbClr val="FF0000"/>
                </a:solidFill>
                <a:latin typeface="Sakkal Majalla" pitchFamily="2" charset="-78"/>
                <a:cs typeface="Sakkal Majalla" pitchFamily="2" charset="-78"/>
              </a:rPr>
              <a:t>المادة 5:</a:t>
            </a:r>
          </a:p>
          <a:p>
            <a:pPr marL="114300" indent="0" algn="just" rtl="1">
              <a:buNone/>
            </a:pPr>
            <a:r>
              <a:rPr lang="ar-EG" sz="2600" b="1" dirty="0">
                <a:solidFill>
                  <a:srgbClr val="0000FF"/>
                </a:solidFill>
                <a:latin typeface="Sakkal Majalla" pitchFamily="2" charset="-78"/>
                <a:cs typeface="Sakkal Majalla" pitchFamily="2" charset="-78"/>
              </a:rPr>
              <a:t>للجهاز في سبيل تحقيق أهدافه أن يباشر جميع التصرفات والأعمال اللازمة لذلك، وله على الأخص ما يأتي:</a:t>
            </a:r>
          </a:p>
          <a:p>
            <a:pPr marL="114300" indent="0" algn="just" rtl="1">
              <a:buNone/>
            </a:pPr>
            <a:r>
              <a:rPr lang="ar-EG" sz="2600" b="1" dirty="0" smtClean="0">
                <a:solidFill>
                  <a:srgbClr val="0000FF"/>
                </a:solidFill>
                <a:latin typeface="Sakkal Majalla" pitchFamily="2" charset="-78"/>
                <a:cs typeface="Sakkal Majalla" pitchFamily="2" charset="-78"/>
              </a:rPr>
              <a:t>1- </a:t>
            </a:r>
            <a:r>
              <a:rPr lang="ar-EG" sz="2600" b="1" dirty="0">
                <a:solidFill>
                  <a:srgbClr val="0000FF"/>
                </a:solidFill>
                <a:latin typeface="Sakkal Majalla" pitchFamily="2" charset="-78"/>
                <a:cs typeface="Sakkal Majalla" pitchFamily="2" charset="-78"/>
              </a:rPr>
              <a:t>العمل على مواكبة التقدم العلمي والفني والتكنولوجي في مجال الاتصالات مع مراعاة المعايير </a:t>
            </a:r>
            <a:r>
              <a:rPr lang="ar-EG" sz="2600" b="1" dirty="0" smtClean="0">
                <a:solidFill>
                  <a:srgbClr val="0000FF"/>
                </a:solidFill>
                <a:latin typeface="Sakkal Majalla" pitchFamily="2" charset="-78"/>
                <a:cs typeface="Sakkal Majalla" pitchFamily="2" charset="-78"/>
              </a:rPr>
              <a:t>الصحية والبيئية.</a:t>
            </a:r>
          </a:p>
          <a:p>
            <a:pPr marL="114300" indent="0" algn="just">
              <a:buNone/>
            </a:pPr>
            <a:r>
              <a:rPr lang="ar-EG" sz="2600" b="1" dirty="0" smtClean="0">
                <a:solidFill>
                  <a:srgbClr val="0000FF"/>
                </a:solidFill>
                <a:latin typeface="Sakkal Majalla" pitchFamily="2" charset="-78"/>
                <a:cs typeface="Sakkal Majalla" pitchFamily="2" charset="-78"/>
              </a:rPr>
              <a:t>2 - </a:t>
            </a:r>
            <a:r>
              <a:rPr lang="ar-EG" sz="2600" b="1" dirty="0">
                <a:solidFill>
                  <a:srgbClr val="0000FF"/>
                </a:solidFill>
                <a:latin typeface="Sakkal Majalla" pitchFamily="2" charset="-78"/>
                <a:cs typeface="Sakkal Majalla" pitchFamily="2" charset="-78"/>
              </a:rPr>
              <a:t>وضع القواعد اللازمة لمنح تصاريح المعدات</a:t>
            </a:r>
            <a:r>
              <a:rPr lang="ar-EG" sz="2600" b="1" dirty="0" smtClean="0">
                <a:solidFill>
                  <a:srgbClr val="0000FF"/>
                </a:solidFill>
                <a:latin typeface="Sakkal Majalla" pitchFamily="2" charset="-78"/>
                <a:cs typeface="Sakkal Majalla" pitchFamily="2" charset="-78"/>
              </a:rPr>
              <a:t>.</a:t>
            </a:r>
          </a:p>
          <a:p>
            <a:pPr marL="114300" indent="0" algn="just">
              <a:buNone/>
            </a:pPr>
            <a:r>
              <a:rPr lang="ar-EG" sz="2600" b="1" dirty="0">
                <a:solidFill>
                  <a:srgbClr val="0000FF"/>
                </a:solidFill>
                <a:latin typeface="Sakkal Majalla" pitchFamily="2" charset="-78"/>
                <a:cs typeface="Sakkal Majalla" pitchFamily="2" charset="-78"/>
              </a:rPr>
              <a:t>3- إعداد ونشر بيان بخدمات الاتصالات وأسماء المشغلين ومقدمي الخدمة والأسس العامة التي يتم منح التراخيص والتصاريح بناء عليها والمعايير العالميه للخدمات</a:t>
            </a:r>
            <a:r>
              <a:rPr lang="ar-EG" sz="2600" b="1" dirty="0" smtClean="0">
                <a:solidFill>
                  <a:srgbClr val="0000FF"/>
                </a:solidFill>
                <a:latin typeface="Sakkal Majalla" pitchFamily="2" charset="-78"/>
                <a:cs typeface="Sakkal Majalla" pitchFamily="2" charset="-78"/>
              </a:rPr>
              <a:t>.</a:t>
            </a:r>
          </a:p>
          <a:p>
            <a:pPr marL="114300" indent="0" algn="just">
              <a:buNone/>
            </a:pPr>
            <a:r>
              <a:rPr lang="ar-EG" sz="2600" b="1" dirty="0">
                <a:solidFill>
                  <a:srgbClr val="0000FF"/>
                </a:solidFill>
                <a:latin typeface="Sakkal Majalla" pitchFamily="2" charset="-78"/>
                <a:cs typeface="Sakkal Majalla" pitchFamily="2" charset="-78"/>
              </a:rPr>
              <a:t>4- تحديد الأسس العامة التي يلتزم بها مشغلو ومقدمو خدمات الاتصالات.</a:t>
            </a:r>
          </a:p>
          <a:p>
            <a:pPr marL="114300" indent="0" algn="just">
              <a:buNone/>
            </a:pPr>
            <a:endParaRPr lang="ar-EG" sz="2600" b="1" dirty="0">
              <a:solidFill>
                <a:srgbClr val="0000FF"/>
              </a:solidFill>
              <a:latin typeface="Sakkal Majalla" pitchFamily="2" charset="-78"/>
              <a:cs typeface="Sakkal Majalla" pitchFamily="2" charset="-78"/>
            </a:endParaRPr>
          </a:p>
          <a:p>
            <a:pPr marL="114300" indent="0" algn="just">
              <a:buNone/>
            </a:pPr>
            <a:endParaRPr lang="ar-EG" sz="2600" b="1" dirty="0">
              <a:solidFill>
                <a:srgbClr val="0000FF"/>
              </a:solidFill>
              <a:latin typeface="Sakkal Majalla" pitchFamily="2" charset="-78"/>
              <a:cs typeface="Sakkal Majalla" pitchFamily="2" charset="-78"/>
            </a:endParaRPr>
          </a:p>
        </p:txBody>
      </p:sp>
    </p:spTree>
    <p:extLst>
      <p:ext uri="{BB962C8B-B14F-4D97-AF65-F5344CB8AC3E}">
        <p14:creationId xmlns:p14="http://schemas.microsoft.com/office/powerpoint/2010/main" val="1432381774"/>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6632"/>
            <a:ext cx="8640960" cy="6480720"/>
          </a:xfrm>
        </p:spPr>
        <p:txBody>
          <a:bodyPr>
            <a:noAutofit/>
          </a:bodyPr>
          <a:lstStyle/>
          <a:p>
            <a:pPr marL="114300" indent="0" algn="just">
              <a:lnSpc>
                <a:spcPct val="150000"/>
              </a:lnSpc>
              <a:buNone/>
            </a:pPr>
            <a:r>
              <a:rPr lang="ar-EG" sz="2400" b="1" dirty="0" smtClean="0">
                <a:solidFill>
                  <a:srgbClr val="0000FF"/>
                </a:solidFill>
                <a:latin typeface="Sakkal Majalla" pitchFamily="2" charset="-78"/>
                <a:cs typeface="Sakkal Majalla" pitchFamily="2" charset="-78"/>
              </a:rPr>
              <a:t>5- </a:t>
            </a:r>
            <a:r>
              <a:rPr lang="ar-EG" sz="2400" b="1" dirty="0">
                <a:solidFill>
                  <a:srgbClr val="0000FF"/>
                </a:solidFill>
                <a:latin typeface="Sakkal Majalla" pitchFamily="2" charset="-78"/>
                <a:cs typeface="Sakkal Majalla" pitchFamily="2" charset="-78"/>
              </a:rPr>
              <a:t>تحديد معايير وضوابط خدمات الاتصالات غير الاقتصادية التي يجب أن توفر لجميع المناطق التي تعاني من نقص فيها، وتحديد الالتزامات التي يتحمل بها مشغلو ومقدمو خدمات الاتصالات غير الاقتصادية طبقا لأحكام هذا القانون.</a:t>
            </a:r>
          </a:p>
          <a:p>
            <a:pPr marL="114300" indent="0" algn="just">
              <a:lnSpc>
                <a:spcPct val="150000"/>
              </a:lnSpc>
              <a:buNone/>
            </a:pPr>
            <a:r>
              <a:rPr lang="ar-EG" sz="2400" b="1" dirty="0">
                <a:solidFill>
                  <a:srgbClr val="0000FF"/>
                </a:solidFill>
                <a:latin typeface="Sakkal Majalla" pitchFamily="2" charset="-78"/>
                <a:cs typeface="Sakkal Majalla" pitchFamily="2" charset="-78"/>
              </a:rPr>
              <a:t>6- </a:t>
            </a:r>
            <a:r>
              <a:rPr lang="ar-EG" sz="2400" b="1" dirty="0">
                <a:solidFill>
                  <a:srgbClr val="FF0000"/>
                </a:solidFill>
                <a:latin typeface="Sakkal Majalla" pitchFamily="2" charset="-78"/>
                <a:cs typeface="Sakkal Majalla" pitchFamily="2" charset="-78"/>
              </a:rPr>
              <a:t>وضع القواعد التي تضمن حماية المستخدمين بما يكفل سرية الاتصالات وتوفير أحدث خدماتها بأنسب الأسعار مع ضمان جودة أداء هذه الخدمات، وكذلك وضع نظام لتلقي شكاوى المستخدمين والتحقيق فيها والعمل على متابعتها مع شركات مقدمي الخدمة.</a:t>
            </a:r>
          </a:p>
          <a:p>
            <a:pPr marL="114300" indent="0" algn="just">
              <a:lnSpc>
                <a:spcPct val="150000"/>
              </a:lnSpc>
              <a:buNone/>
            </a:pPr>
            <a:r>
              <a:rPr lang="ar-EG" sz="2400" b="1" dirty="0">
                <a:solidFill>
                  <a:srgbClr val="0000FF"/>
                </a:solidFill>
                <a:latin typeface="Sakkal Majalla" pitchFamily="2" charset="-78"/>
                <a:cs typeface="Sakkal Majalla" pitchFamily="2" charset="-78"/>
              </a:rPr>
              <a:t>7- </a:t>
            </a:r>
            <a:r>
              <a:rPr lang="ar-EG" sz="2400" b="1" u="sng" dirty="0">
                <a:solidFill>
                  <a:srgbClr val="0000FF"/>
                </a:solidFill>
                <a:latin typeface="Sakkal Majalla" pitchFamily="2" charset="-78"/>
                <a:cs typeface="Sakkal Majalla" pitchFamily="2" charset="-78"/>
              </a:rPr>
              <a:t>الإشراف على المعاهد التي تؤهل للحصول على الشهادات الدولية في الاتصالات بالتنسيق مع المعهد القومي للاتصالات</a:t>
            </a:r>
            <a:r>
              <a:rPr lang="ar-EG" sz="2400" b="1" u="sng" dirty="0" smtClean="0">
                <a:solidFill>
                  <a:srgbClr val="0000FF"/>
                </a:solidFill>
                <a:latin typeface="Sakkal Majalla" pitchFamily="2" charset="-78"/>
                <a:cs typeface="Sakkal Majalla" pitchFamily="2" charset="-78"/>
              </a:rPr>
              <a:t>.</a:t>
            </a:r>
          </a:p>
          <a:p>
            <a:pPr marL="114300" indent="0" algn="just">
              <a:lnSpc>
                <a:spcPct val="150000"/>
              </a:lnSpc>
              <a:buNone/>
            </a:pPr>
            <a:endParaRPr lang="ar-EG" sz="2600" b="1" dirty="0" smtClean="0">
              <a:solidFill>
                <a:schemeClr val="accent6"/>
              </a:solidFill>
              <a:latin typeface="Sakkal Majalla" pitchFamily="2" charset="-78"/>
              <a:cs typeface="Sakkal Majalla" pitchFamily="2" charset="-78"/>
            </a:endParaRPr>
          </a:p>
          <a:p>
            <a:pPr marL="114300" indent="0" algn="just">
              <a:lnSpc>
                <a:spcPct val="150000"/>
              </a:lnSpc>
              <a:buNone/>
            </a:pPr>
            <a:r>
              <a:rPr lang="ar-EG" sz="2600" b="1" dirty="0" smtClean="0">
                <a:solidFill>
                  <a:schemeClr val="accent6"/>
                </a:solidFill>
                <a:latin typeface="Sakkal Majalla" pitchFamily="2" charset="-78"/>
                <a:cs typeface="Sakkal Majalla" pitchFamily="2" charset="-78"/>
              </a:rPr>
              <a:t>س3 / ناقش اهداف واختصاصات جهاز تنظيم الاتصالات في ضوء المادتين  4 و5 من قانون تنظيم الاتصالات</a:t>
            </a:r>
            <a:endParaRPr lang="ar-EG" sz="2600" b="1" dirty="0">
              <a:solidFill>
                <a:schemeClr val="accent6"/>
              </a:solidFill>
              <a:latin typeface="Sakkal Majalla" pitchFamily="2" charset="-78"/>
              <a:cs typeface="Sakkal Majalla" pitchFamily="2" charset="-78"/>
            </a:endParaRPr>
          </a:p>
        </p:txBody>
      </p:sp>
    </p:spTree>
    <p:extLst>
      <p:ext uri="{BB962C8B-B14F-4D97-AF65-F5344CB8AC3E}">
        <p14:creationId xmlns:p14="http://schemas.microsoft.com/office/powerpoint/2010/main" val="4093953399"/>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4624"/>
            <a:ext cx="8856984" cy="6696744"/>
          </a:xfrm>
        </p:spPr>
        <p:txBody>
          <a:bodyPr>
            <a:noAutofit/>
          </a:bodyPr>
          <a:lstStyle/>
          <a:p>
            <a:pPr algn="just" rtl="1">
              <a:lnSpc>
                <a:spcPct val="150000"/>
              </a:lnSpc>
            </a:pPr>
            <a:r>
              <a:rPr lang="ar-EG" b="1" u="sng" dirty="0" smtClean="0">
                <a:solidFill>
                  <a:srgbClr val="FF0000"/>
                </a:solidFill>
                <a:latin typeface="Sakkal Majalla" pitchFamily="2" charset="-78"/>
                <a:cs typeface="Sakkal Majalla" pitchFamily="2" charset="-78"/>
              </a:rPr>
              <a:t>المادة </a:t>
            </a:r>
            <a:r>
              <a:rPr lang="ar-EG" b="1" u="sng" dirty="0">
                <a:solidFill>
                  <a:srgbClr val="FF0000"/>
                </a:solidFill>
                <a:latin typeface="Sakkal Majalla" pitchFamily="2" charset="-78"/>
                <a:cs typeface="Sakkal Majalla" pitchFamily="2" charset="-78"/>
              </a:rPr>
              <a:t>6:</a:t>
            </a:r>
          </a:p>
          <a:p>
            <a:pPr marL="114300" indent="0" algn="just" rtl="1">
              <a:buNone/>
            </a:pPr>
            <a:r>
              <a:rPr lang="ar-EG" sz="2600" b="1" dirty="0">
                <a:solidFill>
                  <a:srgbClr val="0000FF"/>
                </a:solidFill>
                <a:latin typeface="Sakkal Majalla" pitchFamily="2" charset="-78"/>
                <a:cs typeface="Sakkal Majalla" pitchFamily="2" charset="-78"/>
              </a:rPr>
              <a:t>يختص الجهاز بوضع القواعد الفنية المتعلقة بالسلامة الصحية والبيئية الواجبة الإتباع عند تركيب وتشغيل واستخدام شبكات الاتصالات ومتابعة تنفيذها وتشغليها، وذلك طبقا للمعايير التي يتم وضعها بالاتفاق مع الوزارات والجهات المعنية بالدولة</a:t>
            </a:r>
            <a:r>
              <a:rPr lang="ar-EG" sz="2600" b="1" dirty="0" smtClean="0">
                <a:solidFill>
                  <a:srgbClr val="0000FF"/>
                </a:solidFill>
                <a:latin typeface="Sakkal Majalla" pitchFamily="2" charset="-78"/>
                <a:cs typeface="Sakkal Majalla" pitchFamily="2" charset="-78"/>
              </a:rPr>
              <a:t>.</a:t>
            </a:r>
          </a:p>
          <a:p>
            <a:pPr algn="just">
              <a:lnSpc>
                <a:spcPct val="150000"/>
              </a:lnSpc>
            </a:pPr>
            <a:r>
              <a:rPr lang="ar-EG" b="1" u="sng" dirty="0" smtClean="0">
                <a:solidFill>
                  <a:srgbClr val="FF0000"/>
                </a:solidFill>
                <a:latin typeface="Sakkal Majalla" pitchFamily="2" charset="-78"/>
                <a:cs typeface="Sakkal Majalla" pitchFamily="2" charset="-78"/>
              </a:rPr>
              <a:t>المادتين  8 و 9:</a:t>
            </a:r>
            <a:endParaRPr lang="ar-EG" b="1" u="sng" dirty="0">
              <a:solidFill>
                <a:srgbClr val="FF0000"/>
              </a:solidFill>
              <a:latin typeface="Sakkal Majalla" pitchFamily="2" charset="-78"/>
              <a:cs typeface="Sakkal Majalla" pitchFamily="2" charset="-78"/>
            </a:endParaRPr>
          </a:p>
          <a:p>
            <a:pPr marL="114300" indent="0" algn="just">
              <a:buNone/>
            </a:pPr>
            <a:r>
              <a:rPr lang="ar-EG" sz="2600" b="1" dirty="0" smtClean="0">
                <a:solidFill>
                  <a:srgbClr val="0000FF"/>
                </a:solidFill>
                <a:latin typeface="Sakkal Majalla" pitchFamily="2" charset="-78"/>
                <a:cs typeface="Sakkal Majalla" pitchFamily="2" charset="-78"/>
              </a:rPr>
              <a:t>للجهاز </a:t>
            </a:r>
            <a:r>
              <a:rPr lang="ar-EG" sz="2600" b="1" dirty="0" smtClean="0">
                <a:solidFill>
                  <a:srgbClr val="FF0000"/>
                </a:solidFill>
                <a:latin typeface="Sakkal Majalla" pitchFamily="2" charset="-78"/>
                <a:cs typeface="Sakkal Majalla" pitchFamily="2" charset="-78"/>
              </a:rPr>
              <a:t>موارد </a:t>
            </a:r>
            <a:r>
              <a:rPr lang="ar-EG" sz="2600" b="1" dirty="0">
                <a:solidFill>
                  <a:srgbClr val="FF0000"/>
                </a:solidFill>
                <a:latin typeface="Sakkal Majalla" pitchFamily="2" charset="-78"/>
                <a:cs typeface="Sakkal Majalla" pitchFamily="2" charset="-78"/>
              </a:rPr>
              <a:t>ومصادر </a:t>
            </a:r>
            <a:r>
              <a:rPr lang="ar-EG" sz="2600" b="1" dirty="0">
                <a:solidFill>
                  <a:srgbClr val="0000FF"/>
                </a:solidFill>
                <a:latin typeface="Sakkal Majalla" pitchFamily="2" charset="-78"/>
                <a:cs typeface="Sakkal Majalla" pitchFamily="2" charset="-78"/>
              </a:rPr>
              <a:t>تمويل </a:t>
            </a:r>
            <a:r>
              <a:rPr lang="ar-EG" sz="2600" b="1" dirty="0" smtClean="0">
                <a:solidFill>
                  <a:srgbClr val="0000FF"/>
                </a:solidFill>
                <a:latin typeface="Sakkal Majalla" pitchFamily="2" charset="-78"/>
                <a:cs typeface="Sakkal Majalla" pitchFamily="2" charset="-78"/>
              </a:rPr>
              <a:t>سواء من رسوم التراخيص والتصاريح او من الموازنه العامه للدوله او نسبه من منح التراخيص الجديده ( الجيل الرابع مثلا او </a:t>
            </a:r>
            <a:r>
              <a:rPr lang="en-US" sz="2600" b="1" dirty="0" smtClean="0">
                <a:solidFill>
                  <a:srgbClr val="0000FF"/>
                </a:solidFill>
                <a:latin typeface="Sakkal Majalla" pitchFamily="2" charset="-78"/>
                <a:cs typeface="Sakkal Majalla" pitchFamily="2" charset="-78"/>
              </a:rPr>
              <a:t>We</a:t>
            </a:r>
            <a:r>
              <a:rPr lang="ar-EG" sz="2600" b="1" dirty="0" smtClean="0">
                <a:solidFill>
                  <a:srgbClr val="0000FF"/>
                </a:solidFill>
                <a:latin typeface="Sakkal Majalla" pitchFamily="2" charset="-78"/>
                <a:cs typeface="Sakkal Majalla" pitchFamily="2" charset="-78"/>
              </a:rPr>
              <a:t>) او عوائد استثمار اموال الجهاز ( البورصه ومشاريع اخري ) او نسبه من الغرامات والتعويضات المحصله من مشغلي ومقدمي الخدمه او من التبرعات التي تقدم للجهاز او القروض.</a:t>
            </a:r>
          </a:p>
          <a:p>
            <a:pPr marL="114300" indent="0" algn="just">
              <a:buNone/>
            </a:pPr>
            <a:r>
              <a:rPr lang="ar-EG" sz="2600" b="1" dirty="0" smtClean="0">
                <a:solidFill>
                  <a:srgbClr val="0000FF"/>
                </a:solidFill>
                <a:latin typeface="Sakkal Majalla" pitchFamily="2" charset="-78"/>
                <a:cs typeface="Sakkal Majalla" pitchFamily="2" charset="-78"/>
              </a:rPr>
              <a:t>يكون للجهاز موازنه خاصه وحساب خاص </a:t>
            </a:r>
            <a:r>
              <a:rPr lang="ar-EG" sz="2600" b="1" dirty="0">
                <a:solidFill>
                  <a:srgbClr val="0000FF"/>
                </a:solidFill>
                <a:latin typeface="Sakkal Majalla" pitchFamily="2" charset="-78"/>
                <a:cs typeface="Sakkal Majalla" pitchFamily="2" charset="-78"/>
              </a:rPr>
              <a:t>تودع فيه موارده ويرحل الفائض </a:t>
            </a:r>
            <a:r>
              <a:rPr lang="ar-EG" sz="2600" b="1" dirty="0" smtClean="0">
                <a:solidFill>
                  <a:srgbClr val="0000FF"/>
                </a:solidFill>
                <a:latin typeface="Sakkal Majalla" pitchFamily="2" charset="-78"/>
                <a:cs typeface="Sakkal Majalla" pitchFamily="2" charset="-78"/>
              </a:rPr>
              <a:t>الي صندوق </a:t>
            </a:r>
            <a:r>
              <a:rPr lang="ar-EG" sz="2600" b="1" dirty="0">
                <a:solidFill>
                  <a:srgbClr val="0000FF"/>
                </a:solidFill>
                <a:latin typeface="Sakkal Majalla" pitchFamily="2" charset="-78"/>
                <a:cs typeface="Sakkal Majalla" pitchFamily="2" charset="-78"/>
              </a:rPr>
              <a:t>الخدمة الشاملة </a:t>
            </a:r>
            <a:r>
              <a:rPr lang="ar-EG" sz="2600" b="1" dirty="0" smtClean="0">
                <a:solidFill>
                  <a:srgbClr val="0000FF"/>
                </a:solidFill>
                <a:latin typeface="Sakkal Majalla" pitchFamily="2" charset="-78"/>
                <a:cs typeface="Sakkal Majalla" pitchFamily="2" charset="-78"/>
              </a:rPr>
              <a:t>للاتصالات (الذي يساهم في انشاء وتحسين البنيه التحتيه لمشاريع الاتصالات ) </a:t>
            </a:r>
            <a:endParaRPr lang="ar-EG" sz="2600" b="1" dirty="0">
              <a:solidFill>
                <a:srgbClr val="0000FF"/>
              </a:solidFill>
              <a:latin typeface="Sakkal Majalla" pitchFamily="2" charset="-78"/>
              <a:cs typeface="Sakkal Majalla" pitchFamily="2" charset="-78"/>
            </a:endParaRPr>
          </a:p>
          <a:p>
            <a:pPr marL="114300" indent="0" algn="just" rtl="1">
              <a:lnSpc>
                <a:spcPct val="150000"/>
              </a:lnSpc>
              <a:buNone/>
            </a:pPr>
            <a:r>
              <a:rPr lang="ar-EG" sz="2600" b="1" dirty="0" smtClean="0">
                <a:solidFill>
                  <a:schemeClr val="accent6"/>
                </a:solidFill>
                <a:latin typeface="Sakkal Majalla" pitchFamily="2" charset="-78"/>
                <a:cs typeface="Sakkal Majalla" pitchFamily="2" charset="-78"/>
              </a:rPr>
              <a:t>س4/ وضح باختصار اهم مصادر تمويل جهاز تنظيم الاتصالات؟</a:t>
            </a:r>
            <a:endParaRPr lang="ar-EG" sz="2600" b="1" dirty="0">
              <a:solidFill>
                <a:schemeClr val="accent6"/>
              </a:solidFill>
              <a:latin typeface="Sakkal Majalla" pitchFamily="2" charset="-78"/>
              <a:cs typeface="Sakkal Majalla" pitchFamily="2" charset="-78"/>
            </a:endParaRPr>
          </a:p>
        </p:txBody>
      </p:sp>
    </p:spTree>
    <p:extLst>
      <p:ext uri="{BB962C8B-B14F-4D97-AF65-F5344CB8AC3E}">
        <p14:creationId xmlns:p14="http://schemas.microsoft.com/office/powerpoint/2010/main" val="1828322040"/>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51520" y="44624"/>
            <a:ext cx="8784976" cy="6555641"/>
          </a:xfrm>
          <a:prstGeom prst="rect">
            <a:avLst/>
          </a:prstGeom>
        </p:spPr>
        <p:txBody>
          <a:bodyPr wrap="square">
            <a:spAutoFit/>
          </a:bodyPr>
          <a:lstStyle/>
          <a:p>
            <a:pPr algn="just"/>
            <a:r>
              <a:rPr lang="ar-EG" sz="2800" b="1" u="sng" dirty="0">
                <a:solidFill>
                  <a:srgbClr val="FF0000"/>
                </a:solidFill>
                <a:latin typeface="Sakkal Majalla" pitchFamily="2" charset="-78"/>
                <a:cs typeface="Sakkal Majalla" pitchFamily="2" charset="-78"/>
              </a:rPr>
              <a:t>المادة 12:</a:t>
            </a:r>
          </a:p>
          <a:p>
            <a:pPr marL="114300" algn="just"/>
            <a:r>
              <a:rPr lang="ar-EG" sz="2800" b="1" dirty="0">
                <a:solidFill>
                  <a:srgbClr val="0000FF"/>
                </a:solidFill>
                <a:latin typeface="Sakkal Majalla" pitchFamily="2" charset="-78"/>
                <a:cs typeface="Sakkal Majalla" pitchFamily="2" charset="-78"/>
              </a:rPr>
              <a:t>يتولى </a:t>
            </a:r>
            <a:r>
              <a:rPr lang="ar-EG" sz="2800" b="1" dirty="0">
                <a:solidFill>
                  <a:srgbClr val="FF0000"/>
                </a:solidFill>
                <a:latin typeface="Sakkal Majalla" pitchFamily="2" charset="-78"/>
                <a:cs typeface="Sakkal Majalla" pitchFamily="2" charset="-78"/>
              </a:rPr>
              <a:t>إدارة الجهاز </a:t>
            </a:r>
            <a:r>
              <a:rPr lang="ar-EG" sz="2800" b="1" dirty="0">
                <a:solidFill>
                  <a:srgbClr val="0000FF"/>
                </a:solidFill>
                <a:latin typeface="Sakkal Majalla" pitchFamily="2" charset="-78"/>
                <a:cs typeface="Sakkal Majalla" pitchFamily="2" charset="-78"/>
              </a:rPr>
              <a:t>مجلس إدارة يعين بقرار من </a:t>
            </a:r>
            <a:r>
              <a:rPr lang="ar-EG" sz="2800" b="1" dirty="0">
                <a:solidFill>
                  <a:srgbClr val="FF0000"/>
                </a:solidFill>
                <a:latin typeface="Sakkal Majalla" pitchFamily="2" charset="-78"/>
                <a:cs typeface="Sakkal Majalla" pitchFamily="2" charset="-78"/>
              </a:rPr>
              <a:t>رئيس مجلس الوزراء </a:t>
            </a:r>
            <a:r>
              <a:rPr lang="ar-EG" sz="2800" b="1" dirty="0" smtClean="0">
                <a:solidFill>
                  <a:srgbClr val="FF0000"/>
                </a:solidFill>
                <a:latin typeface="Sakkal Majalla" pitchFamily="2" charset="-78"/>
                <a:cs typeface="Sakkal Majalla" pitchFamily="2" charset="-78"/>
              </a:rPr>
              <a:t>وبرئاسة </a:t>
            </a:r>
            <a:r>
              <a:rPr lang="ar-EG" sz="2800" b="1" dirty="0">
                <a:solidFill>
                  <a:srgbClr val="FF0000"/>
                </a:solidFill>
                <a:latin typeface="Sakkal Majalla" pitchFamily="2" charset="-78"/>
                <a:cs typeface="Sakkal Majalla" pitchFamily="2" charset="-78"/>
              </a:rPr>
              <a:t>الوزير </a:t>
            </a:r>
            <a:r>
              <a:rPr lang="ar-EG" sz="2800" b="1" dirty="0">
                <a:solidFill>
                  <a:srgbClr val="0000FF"/>
                </a:solidFill>
                <a:latin typeface="Sakkal Majalla" pitchFamily="2" charset="-78"/>
                <a:cs typeface="Sakkal Majalla" pitchFamily="2" charset="-78"/>
              </a:rPr>
              <a:t>المختص وعضوية كل </a:t>
            </a:r>
            <a:r>
              <a:rPr lang="ar-EG" sz="2800" b="1" dirty="0" smtClean="0">
                <a:solidFill>
                  <a:srgbClr val="0000FF"/>
                </a:solidFill>
                <a:latin typeface="Sakkal Majalla" pitchFamily="2" charset="-78"/>
                <a:cs typeface="Sakkal Majalla" pitchFamily="2" charset="-78"/>
              </a:rPr>
              <a:t>من (17 فردا متضمنه الوزير) ولمده سنتين قابله للتجديد:</a:t>
            </a:r>
            <a:endParaRPr lang="ar-EG" sz="2800" b="1" dirty="0">
              <a:solidFill>
                <a:srgbClr val="0000FF"/>
              </a:solidFill>
              <a:latin typeface="Sakkal Majalla" pitchFamily="2" charset="-78"/>
              <a:cs typeface="Sakkal Majalla" pitchFamily="2" charset="-78"/>
            </a:endParaRPr>
          </a:p>
          <a:p>
            <a:pPr marL="114300" algn="just"/>
            <a:r>
              <a:rPr lang="ar-EG" sz="2800" b="1" dirty="0">
                <a:solidFill>
                  <a:srgbClr val="0000FF"/>
                </a:solidFill>
                <a:latin typeface="Sakkal Majalla" pitchFamily="2" charset="-78"/>
                <a:cs typeface="Sakkal Majalla" pitchFamily="2" charset="-78"/>
              </a:rPr>
              <a:t>1- الرئيس التنفيذي للجهاز.</a:t>
            </a:r>
          </a:p>
          <a:p>
            <a:pPr marL="114300" algn="just"/>
            <a:r>
              <a:rPr lang="ar-EG" sz="2800" b="1" dirty="0">
                <a:solidFill>
                  <a:srgbClr val="0000FF"/>
                </a:solidFill>
                <a:latin typeface="Sakkal Majalla" pitchFamily="2" charset="-78"/>
                <a:cs typeface="Sakkal Majalla" pitchFamily="2" charset="-78"/>
              </a:rPr>
              <a:t>2- مستشار من مجلس الدولة يختاره رئيس هذا المجلس.</a:t>
            </a:r>
          </a:p>
          <a:p>
            <a:pPr marL="114300" algn="just"/>
            <a:r>
              <a:rPr lang="ar-EG" sz="2800" b="1" dirty="0">
                <a:solidFill>
                  <a:srgbClr val="0000FF"/>
                </a:solidFill>
                <a:latin typeface="Sakkal Majalla" pitchFamily="2" charset="-78"/>
                <a:cs typeface="Sakkal Majalla" pitchFamily="2" charset="-78"/>
              </a:rPr>
              <a:t>3- ممثل عن وزارة الدفاع يختاره وزير الدفاع.</a:t>
            </a:r>
          </a:p>
          <a:p>
            <a:pPr marL="114300" algn="just"/>
            <a:r>
              <a:rPr lang="ar-EG" sz="2800" b="1" dirty="0">
                <a:solidFill>
                  <a:srgbClr val="0000FF"/>
                </a:solidFill>
                <a:latin typeface="Sakkal Majalla" pitchFamily="2" charset="-78"/>
                <a:cs typeface="Sakkal Majalla" pitchFamily="2" charset="-78"/>
              </a:rPr>
              <a:t>4- ممثل عن وزارة المالية يختاره وزير المالية.</a:t>
            </a:r>
          </a:p>
          <a:p>
            <a:pPr marL="114300" algn="just"/>
            <a:r>
              <a:rPr lang="ar-EG" sz="2800" b="1" dirty="0">
                <a:solidFill>
                  <a:srgbClr val="0000FF"/>
                </a:solidFill>
                <a:latin typeface="Sakkal Majalla" pitchFamily="2" charset="-78"/>
                <a:cs typeface="Sakkal Majalla" pitchFamily="2" charset="-78"/>
              </a:rPr>
              <a:t>5- أربعة يمثلون أجهزة الأمن القومي (الرئاسه –الداخليه-الرقابه الاداريه –هيئه الامن القومي ).</a:t>
            </a:r>
          </a:p>
          <a:p>
            <a:pPr marL="114300" algn="just"/>
            <a:r>
              <a:rPr lang="ar-EG" sz="2800" b="1" dirty="0">
                <a:solidFill>
                  <a:srgbClr val="0000FF"/>
                </a:solidFill>
                <a:latin typeface="Sakkal Majalla" pitchFamily="2" charset="-78"/>
                <a:cs typeface="Sakkal Majalla" pitchFamily="2" charset="-78"/>
              </a:rPr>
              <a:t>6- ممثل عن اتحاد الإذاعة والتليفزيون يختاره وزير الإعلام</a:t>
            </a:r>
            <a:r>
              <a:rPr lang="ar-EG" sz="2800" b="1" dirty="0" smtClean="0">
                <a:solidFill>
                  <a:srgbClr val="0000FF"/>
                </a:solidFill>
                <a:latin typeface="Sakkal Majalla" pitchFamily="2" charset="-78"/>
                <a:cs typeface="Sakkal Majalla" pitchFamily="2" charset="-78"/>
              </a:rPr>
              <a:t>.</a:t>
            </a:r>
          </a:p>
          <a:p>
            <a:pPr marL="114300" algn="just"/>
            <a:r>
              <a:rPr lang="ar-EG" sz="2800" b="1" dirty="0">
                <a:solidFill>
                  <a:srgbClr val="0000FF"/>
                </a:solidFill>
                <a:latin typeface="Sakkal Majalla" pitchFamily="2" charset="-78"/>
                <a:cs typeface="Sakkal Majalla" pitchFamily="2" charset="-78"/>
              </a:rPr>
              <a:t>7- ستة أعضاء يصدر بتعيينهم قرار من الوزير المختص ثلاثة منهم من ذوي الخبرة</a:t>
            </a:r>
            <a:r>
              <a:rPr lang="en-US" sz="2800" b="1" dirty="0">
                <a:solidFill>
                  <a:srgbClr val="0000FF"/>
                </a:solidFill>
                <a:latin typeface="Sakkal Majalla" pitchFamily="2" charset="-78"/>
                <a:cs typeface="Sakkal Majalla" pitchFamily="2" charset="-78"/>
              </a:rPr>
              <a:t> </a:t>
            </a:r>
            <a:r>
              <a:rPr lang="ar-EG" sz="2800" b="1" dirty="0">
                <a:solidFill>
                  <a:srgbClr val="0000FF"/>
                </a:solidFill>
                <a:latin typeface="Sakkal Majalla" pitchFamily="2" charset="-78"/>
                <a:cs typeface="Sakkal Majalla" pitchFamily="2" charset="-78"/>
              </a:rPr>
              <a:t>في مجال الاتصالات وثلاثة من الشخصيات العامة يمثلون المستفيدين من خدمات الاتصالات.</a:t>
            </a:r>
          </a:p>
          <a:p>
            <a:pPr marL="114300" algn="just"/>
            <a:r>
              <a:rPr lang="ar-EG" sz="2800" b="1" dirty="0">
                <a:solidFill>
                  <a:srgbClr val="0000FF"/>
                </a:solidFill>
                <a:latin typeface="Sakkal Majalla" pitchFamily="2" charset="-78"/>
                <a:cs typeface="Sakkal Majalla" pitchFamily="2" charset="-78"/>
              </a:rPr>
              <a:t>8- احد العاملين بالجهاز يرشحه اتحاد عمال مصر</a:t>
            </a:r>
            <a:r>
              <a:rPr lang="ar-EG" sz="2800" b="1" dirty="0" smtClean="0">
                <a:solidFill>
                  <a:srgbClr val="0000FF"/>
                </a:solidFill>
                <a:latin typeface="Sakkal Majalla" pitchFamily="2" charset="-78"/>
                <a:cs typeface="Sakkal Majalla" pitchFamily="2" charset="-78"/>
              </a:rPr>
              <a:t>.</a:t>
            </a:r>
            <a:endParaRPr lang="ar-EG" sz="2800" b="1" dirty="0">
              <a:solidFill>
                <a:srgbClr val="0000FF"/>
              </a:solidFill>
              <a:latin typeface="Sakkal Majalla" pitchFamily="2" charset="-78"/>
              <a:cs typeface="Sakkal Majalla" pitchFamily="2" charset="-78"/>
            </a:endParaRPr>
          </a:p>
          <a:p>
            <a:pPr marL="114300" algn="just"/>
            <a:r>
              <a:rPr lang="ar-EG" sz="2800" b="1" dirty="0" smtClean="0">
                <a:solidFill>
                  <a:schemeClr val="accent6"/>
                </a:solidFill>
                <a:latin typeface="Sakkal Majalla" pitchFamily="2" charset="-78"/>
                <a:cs typeface="Sakkal Majalla" pitchFamily="2" charset="-78"/>
              </a:rPr>
              <a:t>س5/ اذكر تشكيل جهاز تنظيم الاتصالات علي النحو المبين بالقانون ؟</a:t>
            </a:r>
            <a:endParaRPr lang="ar-EG" sz="2800" b="1" dirty="0">
              <a:solidFill>
                <a:schemeClr val="accent6"/>
              </a:solidFill>
              <a:latin typeface="Sakkal Majalla" pitchFamily="2" charset="-78"/>
              <a:cs typeface="Sakkal Majalla" pitchFamily="2" charset="-78"/>
            </a:endParaRPr>
          </a:p>
        </p:txBody>
      </p:sp>
    </p:spTree>
    <p:extLst>
      <p:ext uri="{BB962C8B-B14F-4D97-AF65-F5344CB8AC3E}">
        <p14:creationId xmlns:p14="http://schemas.microsoft.com/office/powerpoint/2010/main" val="4177314257"/>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lowchart: Alternate Process 4"/>
          <p:cNvSpPr/>
          <p:nvPr/>
        </p:nvSpPr>
        <p:spPr>
          <a:xfrm>
            <a:off x="2483768" y="404664"/>
            <a:ext cx="4320480" cy="792088"/>
          </a:xfrm>
          <a:prstGeom prst="flowChartAlternateProcess">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200" b="1" dirty="0" smtClean="0">
                <a:solidFill>
                  <a:srgbClr val="0066FF"/>
                </a:solidFill>
              </a:rPr>
              <a:t>المحاضرة القادمة</a:t>
            </a:r>
            <a:endParaRPr lang="ar-EG" sz="3200" b="1" dirty="0">
              <a:solidFill>
                <a:srgbClr val="0066FF"/>
              </a:solidFill>
            </a:endParaRPr>
          </a:p>
        </p:txBody>
      </p:sp>
      <p:sp>
        <p:nvSpPr>
          <p:cNvPr id="4" name="TextBox 3"/>
          <p:cNvSpPr txBox="1"/>
          <p:nvPr/>
        </p:nvSpPr>
        <p:spPr>
          <a:xfrm>
            <a:off x="1511660" y="1412776"/>
            <a:ext cx="6264696" cy="584775"/>
          </a:xfrm>
          <a:prstGeom prst="rect">
            <a:avLst/>
          </a:prstGeom>
          <a:noFill/>
        </p:spPr>
        <p:txBody>
          <a:bodyPr wrap="square" rtlCol="1">
            <a:spAutoFit/>
          </a:bodyPr>
          <a:lstStyle/>
          <a:p>
            <a:pPr algn="ctr"/>
            <a:r>
              <a:rPr lang="ar-EG" sz="3200" b="1" dirty="0" smtClean="0">
                <a:solidFill>
                  <a:srgbClr val="FF0000"/>
                </a:solidFill>
              </a:rPr>
              <a:t>استكمال مناقشة قانون تنظيم الاتصالات (ج2)</a:t>
            </a:r>
            <a:endParaRPr lang="ar-EG" sz="3200" b="1" dirty="0">
              <a:solidFill>
                <a:srgbClr val="FF0000"/>
              </a:solidFill>
            </a:endParaRPr>
          </a:p>
        </p:txBody>
      </p:sp>
      <p:sp>
        <p:nvSpPr>
          <p:cNvPr id="2" name="Rectangle 1"/>
          <p:cNvSpPr/>
          <p:nvPr/>
        </p:nvSpPr>
        <p:spPr>
          <a:xfrm>
            <a:off x="2015716" y="5589240"/>
            <a:ext cx="5256583" cy="1077218"/>
          </a:xfrm>
          <a:prstGeom prst="rect">
            <a:avLst/>
          </a:prstGeom>
        </p:spPr>
        <p:txBody>
          <a:bodyPr wrap="square">
            <a:spAutoFit/>
          </a:bodyPr>
          <a:lstStyle/>
          <a:p>
            <a:pPr algn="ctr" rtl="0"/>
            <a:r>
              <a:rPr lang="en-US" sz="3200" b="1" dirty="0" smtClean="0">
                <a:solidFill>
                  <a:srgbClr val="0000FF"/>
                </a:solidFill>
                <a:latin typeface="Aparajita" pitchFamily="34" charset="0"/>
                <a:cs typeface="Aparajita" pitchFamily="34" charset="0"/>
              </a:rPr>
              <a:t>Dr. Moataz Elsherbini</a:t>
            </a:r>
          </a:p>
          <a:p>
            <a:pPr algn="ctr" rtl="0"/>
            <a:r>
              <a:rPr lang="en-US" sz="3200" b="1" dirty="0" smtClean="0">
                <a:solidFill>
                  <a:srgbClr val="0000FF"/>
                </a:solidFill>
                <a:latin typeface="Aparajita" pitchFamily="34" charset="0"/>
                <a:cs typeface="Aparajita" pitchFamily="34" charset="0"/>
              </a:rPr>
              <a:t>motaz.ali@feng.bu.edu.eg</a:t>
            </a:r>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l="21273" t="2880" r="20558" b="11105"/>
          <a:stretch/>
        </p:blipFill>
        <p:spPr>
          <a:xfrm>
            <a:off x="2365264" y="1997551"/>
            <a:ext cx="4557485" cy="3527963"/>
          </a:xfrm>
          <a:prstGeom prst="rect">
            <a:avLst/>
          </a:prstGeom>
        </p:spPr>
      </p:pic>
    </p:spTree>
    <p:extLst>
      <p:ext uri="{BB962C8B-B14F-4D97-AF65-F5344CB8AC3E}">
        <p14:creationId xmlns:p14="http://schemas.microsoft.com/office/powerpoint/2010/main" val="1347940315"/>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67000"/>
            <a:lum/>
          </a:blip>
          <a:srcRect/>
          <a:stretch>
            <a:fillRect/>
          </a:stretch>
        </a:blipFill>
        <a:effectLst/>
      </p:bgPr>
    </p:bg>
    <p:spTree>
      <p:nvGrpSpPr>
        <p:cNvPr id="1" name=""/>
        <p:cNvGrpSpPr/>
        <p:nvPr/>
      </p:nvGrpSpPr>
      <p:grpSpPr>
        <a:xfrm>
          <a:off x="0" y="0"/>
          <a:ext cx="0" cy="0"/>
          <a:chOff x="0" y="0"/>
          <a:chExt cx="0" cy="0"/>
        </a:xfrm>
      </p:grpSpPr>
      <p:sp>
        <p:nvSpPr>
          <p:cNvPr id="11" name="Title 1"/>
          <p:cNvSpPr txBox="1">
            <a:spLocks/>
          </p:cNvSpPr>
          <p:nvPr/>
        </p:nvSpPr>
        <p:spPr>
          <a:xfrm>
            <a:off x="0" y="620689"/>
            <a:ext cx="8964488" cy="1080119"/>
          </a:xfrm>
          <a:prstGeom prst="rect">
            <a:avLst/>
          </a:prstGeom>
        </p:spPr>
        <p:txBody>
          <a:bodyPr vert="horz" lIns="91440" tIns="45720" rIns="91440" bIns="45720" rtlCol="0" anchor="b">
            <a:normAutofit fontScale="25000" lnSpcReduction="20000"/>
          </a:bodyPr>
          <a:lstStyle>
            <a:lvl1pPr algn="l" defTabSz="914400" rtl="1" eaLnBrk="1" latinLnBrk="0" hangingPunct="1">
              <a:spcBef>
                <a:spcPct val="0"/>
              </a:spcBef>
              <a:buNone/>
              <a:defRPr sz="7200" b="1" kern="1200" baseline="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a:lstStyle>
          <a:p>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solidFill>
                  <a:schemeClr val="accent3"/>
                </a:solidFill>
              </a:rPr>
              <a:t/>
            </a:r>
            <a:br>
              <a:rPr lang="en-US" smtClean="0">
                <a:solidFill>
                  <a:schemeClr val="accent3"/>
                </a:solidFill>
              </a:rPr>
            </a:br>
            <a:r>
              <a:rPr lang="en-US" smtClean="0"/>
              <a:t/>
            </a:r>
            <a:br>
              <a:rPr lang="en-US" smtClean="0"/>
            </a:br>
            <a:endParaRPr lang="ar-EG" sz="4000" dirty="0">
              <a:solidFill>
                <a:srgbClr val="FFFF00"/>
              </a:solidFill>
            </a:endParaRPr>
          </a:p>
        </p:txBody>
      </p:sp>
      <p:sp>
        <p:nvSpPr>
          <p:cNvPr id="16" name="Rectangle 15"/>
          <p:cNvSpPr/>
          <p:nvPr/>
        </p:nvSpPr>
        <p:spPr>
          <a:xfrm>
            <a:off x="109194" y="2492896"/>
            <a:ext cx="9036496" cy="1107996"/>
          </a:xfrm>
          <a:prstGeom prst="rect">
            <a:avLst/>
          </a:prstGeom>
          <a:noFill/>
          <a:ln>
            <a:noFill/>
          </a:ln>
          <a:effectLst>
            <a:outerShdw blurRad="50800" dist="50800" dir="5400000" algn="ctr" rotWithShape="0">
              <a:schemeClr val="tx1"/>
            </a:outerShdw>
          </a:effectLst>
        </p:spPr>
        <p:txBody>
          <a:bodyPr wrap="square" lIns="91440" tIns="45720" rIns="91440" bIns="45720">
            <a:spAutoFit/>
          </a:bodyPr>
          <a:lstStyle/>
          <a:p>
            <a:pPr algn="ctr"/>
            <a:r>
              <a:rPr lang="en-US" sz="6600" b="1" dirty="0" smtClean="0">
                <a:ln w="17780" cmpd="sng">
                  <a:solidFill>
                    <a:srgbClr val="FFFFFF"/>
                  </a:solidFill>
                  <a:prstDash val="solid"/>
                  <a:miter lim="800000"/>
                </a:ln>
                <a:solidFill>
                  <a:srgbClr val="FFFF00"/>
                </a:solidFill>
                <a:effectLst>
                  <a:outerShdw blurRad="50800" algn="tl" rotWithShape="0">
                    <a:srgbClr val="000000"/>
                  </a:outerShdw>
                </a:effectLst>
              </a:rPr>
              <a:t>Thank You</a:t>
            </a:r>
            <a:endParaRPr lang="en-US" sz="6600" b="1" dirty="0">
              <a:ln w="17780" cmpd="sng">
                <a:solidFill>
                  <a:srgbClr val="FFFFFF"/>
                </a:solidFill>
                <a:prstDash val="solid"/>
                <a:miter lim="800000"/>
              </a:ln>
              <a:solidFill>
                <a:srgbClr val="FFFF00"/>
              </a:solidFill>
              <a:effectLst>
                <a:outerShdw blurRad="50800" algn="tl" rotWithShape="0">
                  <a:srgbClr val="000000"/>
                </a:outerShdw>
              </a:effectLst>
            </a:endParaRPr>
          </a:p>
        </p:txBody>
      </p:sp>
    </p:spTree>
    <p:extLst>
      <p:ext uri="{BB962C8B-B14F-4D97-AF65-F5344CB8AC3E}">
        <p14:creationId xmlns:p14="http://schemas.microsoft.com/office/powerpoint/2010/main" val="40927381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716957283"/>
              </p:ext>
            </p:extLst>
          </p:nvPr>
        </p:nvGraphicFramePr>
        <p:xfrm>
          <a:off x="35496" y="44624"/>
          <a:ext cx="8964488" cy="6813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1626933"/>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 name="Group 4"/>
          <p:cNvGrpSpPr/>
          <p:nvPr/>
        </p:nvGrpSpPr>
        <p:grpSpPr>
          <a:xfrm>
            <a:off x="1619672" y="3068960"/>
            <a:ext cx="5993738" cy="838200"/>
            <a:chOff x="582354" y="419100"/>
            <a:chExt cx="6370853" cy="838200"/>
          </a:xfrm>
          <a:scene3d>
            <a:camera prst="orthographicFront">
              <a:rot lat="0" lon="0" rev="0"/>
            </a:camera>
            <a:lightRig rig="contrasting" dir="t">
              <a:rot lat="0" lon="0" rev="1200000"/>
            </a:lightRig>
          </a:scene3d>
        </p:grpSpPr>
        <p:sp>
          <p:nvSpPr>
            <p:cNvPr id="7" name="Rectangle 6"/>
            <p:cNvSpPr/>
            <p:nvPr/>
          </p:nvSpPr>
          <p:spPr>
            <a:xfrm>
              <a:off x="582354" y="419100"/>
              <a:ext cx="6370853" cy="838200"/>
            </a:xfrm>
            <a:prstGeom prst="rect">
              <a:avLst/>
            </a:prstGeom>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8" name="Rectangle 7"/>
            <p:cNvSpPr/>
            <p:nvPr/>
          </p:nvSpPr>
          <p:spPr>
            <a:xfrm>
              <a:off x="582354" y="419100"/>
              <a:ext cx="6370853" cy="83820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5321" tIns="114300" rIns="114300" bIns="114300" numCol="1" spcCol="1270" anchor="ctr" anchorCtr="0">
              <a:noAutofit/>
            </a:bodyPr>
            <a:lstStyle/>
            <a:p>
              <a:pPr lvl="0" algn="ctr" defTabSz="2000250" rtl="1">
                <a:lnSpc>
                  <a:spcPct val="90000"/>
                </a:lnSpc>
                <a:spcBef>
                  <a:spcPct val="0"/>
                </a:spcBef>
                <a:spcAft>
                  <a:spcPct val="35000"/>
                </a:spcAft>
              </a:pPr>
              <a:r>
                <a:rPr lang="ar-EG" sz="4500" b="1" dirty="0">
                  <a:solidFill>
                    <a:schemeClr val="bg1"/>
                  </a:solidFill>
                  <a:latin typeface="Sakkal Majalla" pitchFamily="2" charset="-78"/>
                  <a:cs typeface="Sakkal Majalla" pitchFamily="2" charset="-78"/>
                </a:rPr>
                <a:t>مقدمة القانون</a:t>
              </a:r>
              <a:endParaRPr lang="en-US" sz="4500" b="1" dirty="0">
                <a:solidFill>
                  <a:schemeClr val="bg1"/>
                </a:solidFill>
                <a:latin typeface="Sakkal Majalla" pitchFamily="2" charset="-78"/>
                <a:cs typeface="Sakkal Majalla" pitchFamily="2" charset="-78"/>
              </a:endParaRPr>
            </a:p>
          </p:txBody>
        </p:sp>
      </p:grpSp>
    </p:spTree>
    <p:extLst>
      <p:ext uri="{BB962C8B-B14F-4D97-AF65-F5344CB8AC3E}">
        <p14:creationId xmlns:p14="http://schemas.microsoft.com/office/powerpoint/2010/main" val="34127047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 name="Group 4"/>
          <p:cNvGrpSpPr/>
          <p:nvPr/>
        </p:nvGrpSpPr>
        <p:grpSpPr>
          <a:xfrm>
            <a:off x="3131840" y="116632"/>
            <a:ext cx="2797754" cy="504056"/>
            <a:chOff x="582354" y="419100"/>
            <a:chExt cx="6370853" cy="838200"/>
          </a:xfrm>
          <a:scene3d>
            <a:camera prst="orthographicFront">
              <a:rot lat="0" lon="0" rev="0"/>
            </a:camera>
            <a:lightRig rig="contrasting" dir="t">
              <a:rot lat="0" lon="0" rev="1200000"/>
            </a:lightRig>
          </a:scene3d>
        </p:grpSpPr>
        <p:sp>
          <p:nvSpPr>
            <p:cNvPr id="7" name="Rectangle 6"/>
            <p:cNvSpPr/>
            <p:nvPr/>
          </p:nvSpPr>
          <p:spPr>
            <a:xfrm>
              <a:off x="582354" y="419100"/>
              <a:ext cx="6370853" cy="838200"/>
            </a:xfrm>
            <a:prstGeom prst="rect">
              <a:avLst/>
            </a:prstGeom>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8" name="Rectangle 7"/>
            <p:cNvSpPr/>
            <p:nvPr/>
          </p:nvSpPr>
          <p:spPr>
            <a:xfrm>
              <a:off x="582354" y="419100"/>
              <a:ext cx="6370853" cy="838200"/>
            </a:xfrm>
            <a:prstGeom prst="rect">
              <a:avLst/>
            </a:prstGeom>
          </p:spPr>
          <p:style>
            <a:lnRef idx="1">
              <a:schemeClr val="accent3"/>
            </a:lnRef>
            <a:fillRef idx="2">
              <a:schemeClr val="accent3"/>
            </a:fillRef>
            <a:effectRef idx="1">
              <a:schemeClr val="accent3"/>
            </a:effectRef>
            <a:fontRef idx="minor">
              <a:schemeClr val="dk1"/>
            </a:fontRef>
          </p:style>
          <p:txBody>
            <a:bodyPr spcFirstLastPara="0" vert="horz" wrap="square" lIns="665321" tIns="114300" rIns="114300" bIns="114300" numCol="1" spcCol="1270" anchor="ctr" anchorCtr="0">
              <a:noAutofit/>
            </a:bodyPr>
            <a:lstStyle/>
            <a:p>
              <a:pPr lvl="0" algn="ctr" defTabSz="2000250" rtl="1">
                <a:lnSpc>
                  <a:spcPct val="90000"/>
                </a:lnSpc>
                <a:spcBef>
                  <a:spcPct val="0"/>
                </a:spcBef>
                <a:spcAft>
                  <a:spcPct val="35000"/>
                </a:spcAft>
              </a:pPr>
              <a:r>
                <a:rPr lang="ar-EG" sz="3600" b="1" dirty="0" smtClean="0">
                  <a:latin typeface="Traditional Arabic" pitchFamily="18" charset="-78"/>
                  <a:cs typeface="Traditional Arabic" pitchFamily="18" charset="-78"/>
                </a:rPr>
                <a:t>     مقدمه</a:t>
              </a:r>
              <a:endParaRPr lang="en-US" sz="3600" b="1" kern="1200" dirty="0">
                <a:latin typeface="Traditional Arabic" pitchFamily="18" charset="-78"/>
                <a:cs typeface="Traditional Arabic" pitchFamily="18" charset="-78"/>
              </a:endParaRPr>
            </a:p>
          </p:txBody>
        </p:sp>
      </p:grpSp>
      <p:sp>
        <p:nvSpPr>
          <p:cNvPr id="2" name="TextBox 1"/>
          <p:cNvSpPr txBox="1"/>
          <p:nvPr/>
        </p:nvSpPr>
        <p:spPr>
          <a:xfrm>
            <a:off x="107504" y="548680"/>
            <a:ext cx="8964488" cy="6392134"/>
          </a:xfrm>
          <a:prstGeom prst="rect">
            <a:avLst/>
          </a:prstGeom>
          <a:noFill/>
        </p:spPr>
        <p:txBody>
          <a:bodyPr wrap="square" rtlCol="1">
            <a:spAutoFit/>
          </a:bodyPr>
          <a:lstStyle/>
          <a:p>
            <a:pPr marL="285750" indent="-285750" algn="just">
              <a:lnSpc>
                <a:spcPct val="150000"/>
              </a:lnSpc>
              <a:buFont typeface="Wingdings" pitchFamily="2" charset="2"/>
              <a:buChar char="Ø"/>
            </a:pPr>
            <a:r>
              <a:rPr lang="ar-EG" sz="2500" b="1" dirty="0" smtClean="0">
                <a:solidFill>
                  <a:srgbClr val="0000FF"/>
                </a:solidFill>
                <a:latin typeface="Sakkal Majalla" pitchFamily="2" charset="-78"/>
                <a:cs typeface="Sakkal Majalla" pitchFamily="2" charset="-78"/>
              </a:rPr>
              <a:t>تم </a:t>
            </a:r>
            <a:r>
              <a:rPr lang="ar-EG" sz="2500" b="1" dirty="0">
                <a:solidFill>
                  <a:srgbClr val="0000FF"/>
                </a:solidFill>
                <a:latin typeface="Sakkal Majalla" pitchFamily="2" charset="-78"/>
                <a:cs typeface="Sakkal Majalla" pitchFamily="2" charset="-78"/>
              </a:rPr>
              <a:t>إصدار قانون </a:t>
            </a:r>
            <a:r>
              <a:rPr lang="ar-EG" sz="2500" b="1" dirty="0" smtClean="0">
                <a:solidFill>
                  <a:srgbClr val="0000FF"/>
                </a:solidFill>
                <a:latin typeface="Sakkal Majalla" pitchFamily="2" charset="-78"/>
                <a:cs typeface="Sakkal Majalla" pitchFamily="2" charset="-78"/>
              </a:rPr>
              <a:t>الاتصالات ويحمل </a:t>
            </a:r>
            <a:r>
              <a:rPr lang="ar-EG" sz="2500" b="1" dirty="0">
                <a:solidFill>
                  <a:srgbClr val="0000FF"/>
                </a:solidFill>
                <a:latin typeface="Sakkal Majalla" pitchFamily="2" charset="-78"/>
                <a:cs typeface="Sakkal Majalla" pitchFamily="2" charset="-78"/>
              </a:rPr>
              <a:t>رقم </a:t>
            </a:r>
            <a:r>
              <a:rPr lang="ar-EG" sz="2500" b="1" dirty="0">
                <a:solidFill>
                  <a:srgbClr val="FF0000"/>
                </a:solidFill>
                <a:latin typeface="Sakkal Majalla" pitchFamily="2" charset="-78"/>
                <a:cs typeface="Sakkal Majalla" pitchFamily="2" charset="-78"/>
              </a:rPr>
              <a:t>10</a:t>
            </a:r>
            <a:r>
              <a:rPr lang="ar-EG" sz="2500" b="1" dirty="0">
                <a:solidFill>
                  <a:srgbClr val="0000FF"/>
                </a:solidFill>
                <a:latin typeface="Sakkal Majalla" pitchFamily="2" charset="-78"/>
                <a:cs typeface="Sakkal Majalla" pitchFamily="2" charset="-78"/>
              </a:rPr>
              <a:t> </a:t>
            </a:r>
            <a:r>
              <a:rPr lang="ar-EG" sz="2500" b="1" dirty="0" smtClean="0">
                <a:solidFill>
                  <a:srgbClr val="0000FF"/>
                </a:solidFill>
                <a:latin typeface="Sakkal Majalla" pitchFamily="2" charset="-78"/>
                <a:cs typeface="Sakkal Majalla" pitchFamily="2" charset="-78"/>
              </a:rPr>
              <a:t>بتاريخ فبراير لسنة </a:t>
            </a:r>
            <a:r>
              <a:rPr lang="ar-EG" sz="2500" b="1" dirty="0">
                <a:solidFill>
                  <a:srgbClr val="FF0000"/>
                </a:solidFill>
                <a:latin typeface="Sakkal Majalla" pitchFamily="2" charset="-78"/>
                <a:cs typeface="Sakkal Majalla" pitchFamily="2" charset="-78"/>
              </a:rPr>
              <a:t>2003</a:t>
            </a:r>
            <a:r>
              <a:rPr lang="ar-EG" sz="2500" b="1" dirty="0">
                <a:solidFill>
                  <a:srgbClr val="0000FF"/>
                </a:solidFill>
                <a:latin typeface="Sakkal Majalla" pitchFamily="2" charset="-78"/>
                <a:cs typeface="Sakkal Majalla" pitchFamily="2" charset="-78"/>
              </a:rPr>
              <a:t> </a:t>
            </a:r>
            <a:r>
              <a:rPr lang="ar-EG" sz="2500" b="1" dirty="0" smtClean="0">
                <a:solidFill>
                  <a:srgbClr val="0000FF"/>
                </a:solidFill>
                <a:latin typeface="Sakkal Majalla" pitchFamily="2" charset="-78"/>
                <a:cs typeface="Sakkal Majalla" pitchFamily="2" charset="-78"/>
              </a:rPr>
              <a:t>ويتكون </a:t>
            </a:r>
            <a:r>
              <a:rPr lang="ar-EG" sz="2500" b="1" dirty="0">
                <a:solidFill>
                  <a:srgbClr val="0000FF"/>
                </a:solidFill>
                <a:latin typeface="Sakkal Majalla" pitchFamily="2" charset="-78"/>
                <a:cs typeface="Sakkal Majalla" pitchFamily="2" charset="-78"/>
              </a:rPr>
              <a:t>القانون </a:t>
            </a:r>
            <a:r>
              <a:rPr lang="ar-EG" sz="2500" b="1" dirty="0" smtClean="0">
                <a:solidFill>
                  <a:srgbClr val="0000FF"/>
                </a:solidFill>
                <a:latin typeface="Sakkal Majalla" pitchFamily="2" charset="-78"/>
                <a:cs typeface="Sakkal Majalla" pitchFamily="2" charset="-78"/>
              </a:rPr>
              <a:t>من </a:t>
            </a:r>
            <a:r>
              <a:rPr lang="ar-EG" sz="2500" b="1" dirty="0">
                <a:solidFill>
                  <a:srgbClr val="FF0000"/>
                </a:solidFill>
                <a:latin typeface="Sakkal Majalla" pitchFamily="2" charset="-78"/>
                <a:cs typeface="Sakkal Majalla" pitchFamily="2" charset="-78"/>
              </a:rPr>
              <a:t>سبعة</a:t>
            </a:r>
            <a:r>
              <a:rPr lang="ar-EG" sz="2500" b="1" dirty="0">
                <a:solidFill>
                  <a:srgbClr val="0000FF"/>
                </a:solidFill>
                <a:latin typeface="Sakkal Majalla" pitchFamily="2" charset="-78"/>
                <a:cs typeface="Sakkal Majalla" pitchFamily="2" charset="-78"/>
              </a:rPr>
              <a:t> </a:t>
            </a:r>
            <a:r>
              <a:rPr lang="ar-EG" sz="2500" b="1" dirty="0" smtClean="0">
                <a:solidFill>
                  <a:srgbClr val="0000FF"/>
                </a:solidFill>
                <a:latin typeface="Sakkal Majalla" pitchFamily="2" charset="-78"/>
                <a:cs typeface="Sakkal Majalla" pitchFamily="2" charset="-78"/>
              </a:rPr>
              <a:t>أبواب تحتوي علي </a:t>
            </a:r>
            <a:r>
              <a:rPr lang="ar-EG" sz="2500" b="1" dirty="0" smtClean="0">
                <a:solidFill>
                  <a:srgbClr val="FF0000"/>
                </a:solidFill>
                <a:latin typeface="Sakkal Majalla" pitchFamily="2" charset="-78"/>
                <a:cs typeface="Sakkal Majalla" pitchFamily="2" charset="-78"/>
              </a:rPr>
              <a:t>87</a:t>
            </a:r>
            <a:r>
              <a:rPr lang="ar-EG" sz="2500" b="1" dirty="0" smtClean="0">
                <a:solidFill>
                  <a:srgbClr val="0000FF"/>
                </a:solidFill>
                <a:latin typeface="Sakkal Majalla" pitchFamily="2" charset="-78"/>
                <a:cs typeface="Sakkal Majalla" pitchFamily="2" charset="-78"/>
              </a:rPr>
              <a:t> ماده تنظم </a:t>
            </a:r>
            <a:r>
              <a:rPr lang="ar-EG" sz="2500" b="1" dirty="0">
                <a:solidFill>
                  <a:srgbClr val="0000FF"/>
                </a:solidFill>
                <a:latin typeface="Sakkal Majalla" pitchFamily="2" charset="-78"/>
                <a:cs typeface="Sakkal Majalla" pitchFamily="2" charset="-78"/>
              </a:rPr>
              <a:t>كافة أشكال الاتصالات في مصر.</a:t>
            </a:r>
          </a:p>
          <a:p>
            <a:pPr marL="285750" indent="-285750" algn="just">
              <a:lnSpc>
                <a:spcPct val="150000"/>
              </a:lnSpc>
              <a:buFont typeface="Wingdings" pitchFamily="2" charset="2"/>
              <a:buChar char="Ø"/>
            </a:pPr>
            <a:r>
              <a:rPr lang="ar-EG" sz="2500" b="1" dirty="0" smtClean="0">
                <a:solidFill>
                  <a:srgbClr val="0000FF"/>
                </a:solidFill>
                <a:latin typeface="Sakkal Majalla" pitchFamily="2" charset="-78"/>
                <a:cs typeface="Sakkal Majalla" pitchFamily="2" charset="-78"/>
              </a:rPr>
              <a:t>وبموجب هذا القانون، تم انشاء الجهاز </a:t>
            </a:r>
            <a:r>
              <a:rPr lang="ar-EG" sz="2500" b="1" dirty="0">
                <a:solidFill>
                  <a:srgbClr val="0000FF"/>
                </a:solidFill>
                <a:latin typeface="Sakkal Majalla" pitchFamily="2" charset="-78"/>
                <a:cs typeface="Sakkal Majalla" pitchFamily="2" charset="-78"/>
              </a:rPr>
              <a:t>القومي لتنظيم </a:t>
            </a:r>
            <a:r>
              <a:rPr lang="ar-EG" sz="2500" b="1" dirty="0" smtClean="0">
                <a:solidFill>
                  <a:srgbClr val="0000FF"/>
                </a:solidFill>
                <a:latin typeface="Sakkal Majalla" pitchFamily="2" charset="-78"/>
                <a:cs typeface="Sakkal Majalla" pitchFamily="2" charset="-78"/>
              </a:rPr>
              <a:t>الاتصالات من 17عضواً </a:t>
            </a:r>
            <a:r>
              <a:rPr lang="ar-EG" sz="2500" b="1" dirty="0">
                <a:solidFill>
                  <a:srgbClr val="0000FF"/>
                </a:solidFill>
                <a:latin typeface="Sakkal Majalla" pitchFamily="2" charset="-78"/>
                <a:cs typeface="Sakkal Majalla" pitchFamily="2" charset="-78"/>
              </a:rPr>
              <a:t>برئاسة وزارة الاتصالات وتكنولوجيا </a:t>
            </a:r>
            <a:r>
              <a:rPr lang="ar-EG" sz="2500" b="1" dirty="0" smtClean="0">
                <a:solidFill>
                  <a:srgbClr val="0000FF"/>
                </a:solidFill>
                <a:latin typeface="Sakkal Majalla" pitchFamily="2" charset="-78"/>
                <a:cs typeface="Sakkal Majalla" pitchFamily="2" charset="-78"/>
              </a:rPr>
              <a:t>المعلومات وله سلطه مراقبة </a:t>
            </a:r>
            <a:r>
              <a:rPr lang="ar-EG" sz="2500" b="1" dirty="0">
                <a:solidFill>
                  <a:srgbClr val="0000FF"/>
                </a:solidFill>
                <a:latin typeface="Sakkal Majalla" pitchFamily="2" charset="-78"/>
                <a:cs typeface="Sakkal Majalla" pitchFamily="2" charset="-78"/>
              </a:rPr>
              <a:t>أداء مشغلي الشبكات ومعاقبة </a:t>
            </a:r>
            <a:r>
              <a:rPr lang="ar-EG" sz="2500" b="1" dirty="0" smtClean="0">
                <a:solidFill>
                  <a:srgbClr val="0000FF"/>
                </a:solidFill>
                <a:latin typeface="Sakkal Majalla" pitchFamily="2" charset="-78"/>
                <a:cs typeface="Sakkal Majalla" pitchFamily="2" charset="-78"/>
              </a:rPr>
              <a:t>المقصرين في تقديم الخدمة</a:t>
            </a:r>
            <a:r>
              <a:rPr lang="ar-EG" sz="2500" b="1" dirty="0">
                <a:solidFill>
                  <a:srgbClr val="0000FF"/>
                </a:solidFill>
                <a:latin typeface="Sakkal Majalla" pitchFamily="2" charset="-78"/>
                <a:cs typeface="Sakkal Majalla" pitchFamily="2" charset="-78"/>
              </a:rPr>
              <a:t>، إضافة إلى إدارة استغلال الترددات في الاستخدامات التجارية </a:t>
            </a:r>
            <a:r>
              <a:rPr lang="ar-EG" sz="2500" b="1" dirty="0" smtClean="0">
                <a:solidFill>
                  <a:srgbClr val="0000FF"/>
                </a:solidFill>
                <a:latin typeface="Sakkal Majalla" pitchFamily="2" charset="-78"/>
                <a:cs typeface="Sakkal Majalla" pitchFamily="2" charset="-78"/>
              </a:rPr>
              <a:t>والحكومية</a:t>
            </a:r>
            <a:r>
              <a:rPr lang="ar-EG" sz="2500" b="1" dirty="0">
                <a:solidFill>
                  <a:srgbClr val="0000FF"/>
                </a:solidFill>
                <a:latin typeface="Sakkal Majalla" pitchFamily="2" charset="-78"/>
                <a:cs typeface="Sakkal Majalla" pitchFamily="2" charset="-78"/>
              </a:rPr>
              <a:t> </a:t>
            </a:r>
            <a:r>
              <a:rPr lang="ar-EG" sz="2500" b="1" dirty="0" smtClean="0">
                <a:solidFill>
                  <a:srgbClr val="0000FF"/>
                </a:solidFill>
                <a:latin typeface="Sakkal Majalla" pitchFamily="2" charset="-78"/>
                <a:cs typeface="Sakkal Majalla" pitchFamily="2" charset="-78"/>
              </a:rPr>
              <a:t>كما يناقش القانون تعاون الجهاز مع غيره </a:t>
            </a:r>
            <a:r>
              <a:rPr lang="ar-EG" sz="2500" b="1" dirty="0">
                <a:solidFill>
                  <a:srgbClr val="0000FF"/>
                </a:solidFill>
                <a:latin typeface="Sakkal Majalla" pitchFamily="2" charset="-78"/>
                <a:cs typeface="Sakkal Majalla" pitchFamily="2" charset="-78"/>
              </a:rPr>
              <a:t>من الجهات المعنية فيما يتعلق بالأمن </a:t>
            </a:r>
            <a:r>
              <a:rPr lang="ar-EG" sz="2500" b="1" dirty="0" smtClean="0">
                <a:solidFill>
                  <a:srgbClr val="0000FF"/>
                </a:solidFill>
                <a:latin typeface="Sakkal Majalla" pitchFamily="2" charset="-78"/>
                <a:cs typeface="Sakkal Majalla" pitchFamily="2" charset="-78"/>
              </a:rPr>
              <a:t>القومي ويتعرض القانون للعقوبات في حالات الحوادث الجنائيه المرتبطه بقطاع الاتصالات </a:t>
            </a:r>
            <a:r>
              <a:rPr lang="ar-EG" sz="2500" b="1" dirty="0">
                <a:solidFill>
                  <a:srgbClr val="0000FF"/>
                </a:solidFill>
                <a:latin typeface="Sakkal Majalla" pitchFamily="2" charset="-78"/>
                <a:cs typeface="Sakkal Majalla" pitchFamily="2" charset="-78"/>
              </a:rPr>
              <a:t>مثل هدم البنية التحتية الخاصة بشبكات </a:t>
            </a:r>
            <a:r>
              <a:rPr lang="ar-EG" sz="2500" b="1" dirty="0" smtClean="0">
                <a:solidFill>
                  <a:srgbClr val="0000FF"/>
                </a:solidFill>
                <a:latin typeface="Sakkal Majalla" pitchFamily="2" charset="-78"/>
                <a:cs typeface="Sakkal Majalla" pitchFamily="2" charset="-78"/>
              </a:rPr>
              <a:t>الاتصالات.</a:t>
            </a:r>
          </a:p>
          <a:p>
            <a:pPr marL="285750" lvl="0" indent="-285750" algn="just">
              <a:lnSpc>
                <a:spcPct val="150000"/>
              </a:lnSpc>
              <a:buFont typeface="Wingdings" pitchFamily="2" charset="2"/>
              <a:buChar char="Ø"/>
            </a:pPr>
            <a:r>
              <a:rPr lang="ar-EG" sz="2500" b="1" dirty="0">
                <a:solidFill>
                  <a:srgbClr val="0000FF"/>
                </a:solidFill>
                <a:latin typeface="Sakkal Majalla" pitchFamily="2" charset="-78"/>
                <a:cs typeface="Sakkal Majalla" pitchFamily="2" charset="-78"/>
              </a:rPr>
              <a:t>وينظم القانون أيضاً إجراءات إصدار التراخيص، وطلبات استيراد معدات الاتصالات أو تصنيعها أو تجميعها، </a:t>
            </a:r>
            <a:r>
              <a:rPr lang="ar-EG" sz="2500" b="1" dirty="0" smtClean="0">
                <a:solidFill>
                  <a:srgbClr val="0000FF"/>
                </a:solidFill>
                <a:latin typeface="Sakkal Majalla" pitchFamily="2" charset="-78"/>
                <a:cs typeface="Sakkal Majalla" pitchFamily="2" charset="-78"/>
              </a:rPr>
              <a:t>كما يختص القانون بتحديد </a:t>
            </a:r>
            <a:r>
              <a:rPr lang="ar-EG" sz="2500" b="1" dirty="0">
                <a:solidFill>
                  <a:srgbClr val="0000FF"/>
                </a:solidFill>
                <a:latin typeface="Sakkal Majalla" pitchFamily="2" charset="-78"/>
                <a:cs typeface="Sakkal Majalla" pitchFamily="2" charset="-78"/>
              </a:rPr>
              <a:t>وضع المشغل المؤقت المتمثل في الشركة المصرية للاتصالات إلى أن تم تحرير قطاع الاتصالات تماماً بنهاية عام 2005</a:t>
            </a:r>
            <a:r>
              <a:rPr lang="ar-EG" sz="2500" b="1" dirty="0" smtClean="0">
                <a:solidFill>
                  <a:srgbClr val="0000FF"/>
                </a:solidFill>
                <a:latin typeface="Sakkal Majalla" pitchFamily="2" charset="-78"/>
                <a:cs typeface="Sakkal Majalla" pitchFamily="2" charset="-78"/>
              </a:rPr>
              <a:t>.</a:t>
            </a:r>
            <a:endParaRPr lang="ar-EG" sz="2500" b="1" dirty="0">
              <a:solidFill>
                <a:srgbClr val="0000FF"/>
              </a:solidFill>
              <a:latin typeface="Sakkal Majalla" pitchFamily="2" charset="-78"/>
              <a:cs typeface="Sakkal Majalla" pitchFamily="2" charset="-78"/>
            </a:endParaRPr>
          </a:p>
        </p:txBody>
      </p:sp>
    </p:spTree>
    <p:extLst>
      <p:ext uri="{BB962C8B-B14F-4D97-AF65-F5344CB8AC3E}">
        <p14:creationId xmlns:p14="http://schemas.microsoft.com/office/powerpoint/2010/main" val="37031206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8" name="TextBox 7"/>
          <p:cNvSpPr txBox="1"/>
          <p:nvPr/>
        </p:nvSpPr>
        <p:spPr>
          <a:xfrm rot="16200000">
            <a:off x="7295634" y="3892034"/>
            <a:ext cx="3429000" cy="369332"/>
          </a:xfrm>
          <a:prstGeom prst="rect">
            <a:avLst/>
          </a:prstGeom>
          <a:noFill/>
        </p:spPr>
        <p:txBody>
          <a:bodyPr wrap="square" rtlCol="0">
            <a:spAutoFit/>
          </a:bodyPr>
          <a:lstStyle/>
          <a:p>
            <a:pPr algn="ctr"/>
            <a:r>
              <a:rPr lang="en-US" dirty="0" smtClean="0">
                <a:solidFill>
                  <a:schemeClr val="bg1"/>
                </a:solidFill>
                <a:latin typeface="Andalus" pitchFamily="18" charset="-78"/>
                <a:cs typeface="Andalus" pitchFamily="18" charset="-78"/>
              </a:rPr>
              <a:t>GEN-181, Lec#2 , Oct 2014</a:t>
            </a:r>
            <a:endParaRPr lang="en-US" dirty="0">
              <a:solidFill>
                <a:schemeClr val="bg1"/>
              </a:solidFill>
              <a:latin typeface="Andalus" pitchFamily="18" charset="-78"/>
              <a:cs typeface="Andalus" pitchFamily="18" charset="-78"/>
            </a:endParaRPr>
          </a:p>
        </p:txBody>
      </p:sp>
      <p:grpSp>
        <p:nvGrpSpPr>
          <p:cNvPr id="10" name="Group 9"/>
          <p:cNvGrpSpPr/>
          <p:nvPr/>
        </p:nvGrpSpPr>
        <p:grpSpPr>
          <a:xfrm>
            <a:off x="1331640" y="3009900"/>
            <a:ext cx="6624736" cy="838200"/>
            <a:chOff x="582354" y="419100"/>
            <a:chExt cx="6370853" cy="838200"/>
          </a:xfrm>
          <a:scene3d>
            <a:camera prst="orthographicFront">
              <a:rot lat="0" lon="0" rev="0"/>
            </a:camera>
            <a:lightRig rig="contrasting" dir="t">
              <a:rot lat="0" lon="0" rev="1200000"/>
            </a:lightRig>
          </a:scene3d>
        </p:grpSpPr>
        <p:sp>
          <p:nvSpPr>
            <p:cNvPr id="11" name="Rectangle 10"/>
            <p:cNvSpPr/>
            <p:nvPr/>
          </p:nvSpPr>
          <p:spPr>
            <a:xfrm>
              <a:off x="582354" y="419100"/>
              <a:ext cx="6370853" cy="838200"/>
            </a:xfrm>
            <a:prstGeom prst="rect">
              <a:avLst/>
            </a:prstGeom>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2" name="Rectangle 11"/>
            <p:cNvSpPr/>
            <p:nvPr/>
          </p:nvSpPr>
          <p:spPr>
            <a:xfrm>
              <a:off x="582354" y="419100"/>
              <a:ext cx="6370853" cy="83820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65321" tIns="114300" rIns="114300" bIns="114300" numCol="1" spcCol="1270" anchor="ctr" anchorCtr="0">
              <a:noAutofit/>
            </a:bodyPr>
            <a:lstStyle/>
            <a:p>
              <a:pPr lvl="0" algn="ctr" defTabSz="2000250" rtl="1">
                <a:lnSpc>
                  <a:spcPct val="90000"/>
                </a:lnSpc>
                <a:spcBef>
                  <a:spcPct val="0"/>
                </a:spcBef>
                <a:spcAft>
                  <a:spcPct val="35000"/>
                </a:spcAft>
              </a:pPr>
              <a:r>
                <a:rPr lang="ar-EG" sz="4500" b="1" dirty="0" smtClean="0">
                  <a:solidFill>
                    <a:schemeClr val="bg1"/>
                  </a:solidFill>
                  <a:latin typeface="Sakkal Majalla" pitchFamily="2" charset="-78"/>
                  <a:cs typeface="Sakkal Majalla" pitchFamily="2" charset="-78"/>
                </a:rPr>
                <a:t> الباب الأول : أحكام عامة (مادتين)</a:t>
              </a:r>
              <a:endParaRPr lang="en-US" sz="4500" b="1" dirty="0">
                <a:solidFill>
                  <a:schemeClr val="bg1"/>
                </a:solidFill>
                <a:latin typeface="Sakkal Majalla" pitchFamily="2" charset="-78"/>
                <a:cs typeface="Sakkal Majalla" pitchFamily="2" charset="-78"/>
              </a:endParaRPr>
            </a:p>
          </p:txBody>
        </p:sp>
      </p:grpSp>
    </p:spTree>
    <p:extLst>
      <p:ext uri="{BB962C8B-B14F-4D97-AF65-F5344CB8AC3E}">
        <p14:creationId xmlns:p14="http://schemas.microsoft.com/office/powerpoint/2010/main" val="2721602937"/>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08986"/>
            <a:ext cx="8712968" cy="6344350"/>
          </a:xfrm>
        </p:spPr>
        <p:txBody>
          <a:bodyPr>
            <a:noAutofit/>
          </a:bodyPr>
          <a:lstStyle/>
          <a:p>
            <a:pPr algn="just" rtl="1"/>
            <a:r>
              <a:rPr lang="ar-EG" sz="2600" b="1" u="sng" dirty="0">
                <a:solidFill>
                  <a:srgbClr val="FF0000"/>
                </a:solidFill>
                <a:latin typeface="Sakkal Majalla" pitchFamily="2" charset="-78"/>
                <a:cs typeface="Sakkal Majalla" pitchFamily="2" charset="-78"/>
              </a:rPr>
              <a:t>المادة 1:</a:t>
            </a:r>
          </a:p>
          <a:p>
            <a:pPr marL="114300" indent="0" algn="just" rtl="1">
              <a:buNone/>
            </a:pPr>
            <a:r>
              <a:rPr lang="ar-EG" sz="2600" b="1" dirty="0">
                <a:solidFill>
                  <a:srgbClr val="0000FF"/>
                </a:solidFill>
                <a:latin typeface="Sakkal Majalla" pitchFamily="2" charset="-78"/>
                <a:cs typeface="Sakkal Majalla" pitchFamily="2" charset="-78"/>
              </a:rPr>
              <a:t>يقصد في تطبيق أحكام هذا القانون بالمصطلحات التالية المعاني المبينة قرين كل منها.</a:t>
            </a:r>
          </a:p>
          <a:p>
            <a:pPr marL="114300" indent="0" algn="just" rtl="1">
              <a:buNone/>
            </a:pPr>
            <a:r>
              <a:rPr lang="ar-EG" sz="2600" b="1" dirty="0">
                <a:solidFill>
                  <a:srgbClr val="0000FF"/>
                </a:solidFill>
                <a:latin typeface="Sakkal Majalla" pitchFamily="2" charset="-78"/>
                <a:cs typeface="Sakkal Majalla" pitchFamily="2" charset="-78"/>
              </a:rPr>
              <a:t>1- </a:t>
            </a:r>
            <a:r>
              <a:rPr lang="ar-EG" sz="2600" b="1" dirty="0">
                <a:solidFill>
                  <a:srgbClr val="FF0000"/>
                </a:solidFill>
                <a:latin typeface="Sakkal Majalla" pitchFamily="2" charset="-78"/>
                <a:cs typeface="Sakkal Majalla" pitchFamily="2" charset="-78"/>
              </a:rPr>
              <a:t>الجهاز</a:t>
            </a:r>
            <a:r>
              <a:rPr lang="ar-EG" sz="2600" b="1" dirty="0">
                <a:solidFill>
                  <a:srgbClr val="0000FF"/>
                </a:solidFill>
                <a:latin typeface="Sakkal Majalla" pitchFamily="2" charset="-78"/>
                <a:cs typeface="Sakkal Majalla" pitchFamily="2" charset="-78"/>
              </a:rPr>
              <a:t>: الجهاز القومي لتنظيم الاتصالات.</a:t>
            </a:r>
          </a:p>
          <a:p>
            <a:pPr marL="114300" indent="0" algn="just" rtl="1">
              <a:buNone/>
            </a:pPr>
            <a:r>
              <a:rPr lang="ar-EG" sz="2600" b="1" dirty="0">
                <a:solidFill>
                  <a:srgbClr val="0000FF"/>
                </a:solidFill>
                <a:latin typeface="Sakkal Majalla" pitchFamily="2" charset="-78"/>
                <a:cs typeface="Sakkal Majalla" pitchFamily="2" charset="-78"/>
              </a:rPr>
              <a:t>2- </a:t>
            </a:r>
            <a:r>
              <a:rPr lang="ar-EG" sz="2600" b="1" dirty="0">
                <a:solidFill>
                  <a:srgbClr val="FF0000"/>
                </a:solidFill>
                <a:latin typeface="Sakkal Majalla" pitchFamily="2" charset="-78"/>
                <a:cs typeface="Sakkal Majalla" pitchFamily="2" charset="-78"/>
              </a:rPr>
              <a:t>الوزير المختص</a:t>
            </a:r>
            <a:r>
              <a:rPr lang="ar-EG" sz="2600" b="1" dirty="0">
                <a:solidFill>
                  <a:srgbClr val="0000FF"/>
                </a:solidFill>
                <a:latin typeface="Sakkal Majalla" pitchFamily="2" charset="-78"/>
                <a:cs typeface="Sakkal Majalla" pitchFamily="2" charset="-78"/>
              </a:rPr>
              <a:t>: الوزير المعني بشئون الاتصالات.</a:t>
            </a:r>
          </a:p>
          <a:p>
            <a:pPr marL="114300" indent="0" algn="just" rtl="1">
              <a:buNone/>
            </a:pPr>
            <a:r>
              <a:rPr lang="ar-EG" sz="2600" b="1" dirty="0">
                <a:solidFill>
                  <a:srgbClr val="0000FF"/>
                </a:solidFill>
                <a:latin typeface="Sakkal Majalla" pitchFamily="2" charset="-78"/>
                <a:cs typeface="Sakkal Majalla" pitchFamily="2" charset="-78"/>
              </a:rPr>
              <a:t>3- </a:t>
            </a:r>
            <a:r>
              <a:rPr lang="ar-EG" sz="2600" b="1" dirty="0">
                <a:solidFill>
                  <a:srgbClr val="FF0000"/>
                </a:solidFill>
                <a:latin typeface="Sakkal Majalla" pitchFamily="2" charset="-78"/>
                <a:cs typeface="Sakkal Majalla" pitchFamily="2" charset="-78"/>
              </a:rPr>
              <a:t>الاتصالات</a:t>
            </a:r>
            <a:r>
              <a:rPr lang="ar-EG" sz="2600" b="1" dirty="0">
                <a:solidFill>
                  <a:srgbClr val="0000FF"/>
                </a:solidFill>
                <a:latin typeface="Sakkal Majalla" pitchFamily="2" charset="-78"/>
                <a:cs typeface="Sakkal Majalla" pitchFamily="2" charset="-78"/>
              </a:rPr>
              <a:t>: أية وسيلة لإرسال أو استقبال الرموز، أو الإشارات، أو الرسائل، أو الكتابات أو الصور، أو الأصوات، وذلك أيا كانت طبيعتها، وسواء كان الاتصال سلكيا أو لا سلكيا.</a:t>
            </a:r>
          </a:p>
          <a:p>
            <a:pPr marL="114300" indent="0" algn="just" rtl="1">
              <a:buNone/>
            </a:pPr>
            <a:r>
              <a:rPr lang="ar-EG" sz="2600" b="1" dirty="0">
                <a:solidFill>
                  <a:srgbClr val="0000FF"/>
                </a:solidFill>
                <a:latin typeface="Sakkal Majalla" pitchFamily="2" charset="-78"/>
                <a:cs typeface="Sakkal Majalla" pitchFamily="2" charset="-78"/>
              </a:rPr>
              <a:t>4- </a:t>
            </a:r>
            <a:r>
              <a:rPr lang="ar-EG" sz="2600" b="1" dirty="0">
                <a:solidFill>
                  <a:srgbClr val="FF0000"/>
                </a:solidFill>
                <a:latin typeface="Sakkal Majalla" pitchFamily="2" charset="-78"/>
                <a:cs typeface="Sakkal Majalla" pitchFamily="2" charset="-78"/>
              </a:rPr>
              <a:t>خدمة الاتصالات</a:t>
            </a:r>
            <a:r>
              <a:rPr lang="ar-EG" sz="2600" b="1" dirty="0">
                <a:solidFill>
                  <a:srgbClr val="0000FF"/>
                </a:solidFill>
                <a:latin typeface="Sakkal Majalla" pitchFamily="2" charset="-78"/>
                <a:cs typeface="Sakkal Majalla" pitchFamily="2" charset="-78"/>
              </a:rPr>
              <a:t>: توفير أو تشغيل الاتصالات أيا كانت الوسيلة المستعملة.</a:t>
            </a:r>
          </a:p>
          <a:p>
            <a:pPr marL="114300" indent="0" algn="just" rtl="1">
              <a:buNone/>
            </a:pPr>
            <a:r>
              <a:rPr lang="ar-EG" sz="2600" b="1" dirty="0">
                <a:solidFill>
                  <a:srgbClr val="0000FF"/>
                </a:solidFill>
                <a:latin typeface="Sakkal Majalla" pitchFamily="2" charset="-78"/>
                <a:cs typeface="Sakkal Majalla" pitchFamily="2" charset="-78"/>
              </a:rPr>
              <a:t>5- </a:t>
            </a:r>
            <a:r>
              <a:rPr lang="ar-EG" sz="2600" b="1" dirty="0">
                <a:solidFill>
                  <a:srgbClr val="FF0000"/>
                </a:solidFill>
                <a:latin typeface="Sakkal Majalla" pitchFamily="2" charset="-78"/>
                <a:cs typeface="Sakkal Majalla" pitchFamily="2" charset="-78"/>
              </a:rPr>
              <a:t>شبكة الاتصالات</a:t>
            </a:r>
            <a:r>
              <a:rPr lang="ar-EG" sz="2600" b="1" dirty="0">
                <a:solidFill>
                  <a:srgbClr val="0000FF"/>
                </a:solidFill>
                <a:latin typeface="Sakkal Majalla" pitchFamily="2" charset="-78"/>
                <a:cs typeface="Sakkal Majalla" pitchFamily="2" charset="-78"/>
              </a:rPr>
              <a:t>: النظام أو مجموعة النظم المتكاملة للاتصالات شاملة ما يلزمها من البنية الأساسية.</a:t>
            </a:r>
          </a:p>
          <a:p>
            <a:pPr marL="114300" indent="0" algn="just">
              <a:buNone/>
            </a:pPr>
            <a:r>
              <a:rPr lang="ar-EG" sz="2600" b="1" dirty="0">
                <a:solidFill>
                  <a:srgbClr val="0000FF"/>
                </a:solidFill>
                <a:latin typeface="Sakkal Majalla" pitchFamily="2" charset="-78"/>
                <a:cs typeface="Sakkal Majalla" pitchFamily="2" charset="-78"/>
              </a:rPr>
              <a:t>6- </a:t>
            </a:r>
            <a:r>
              <a:rPr lang="ar-EG" sz="2600" b="1" dirty="0">
                <a:solidFill>
                  <a:srgbClr val="FF0000"/>
                </a:solidFill>
                <a:latin typeface="Sakkal Majalla" pitchFamily="2" charset="-78"/>
                <a:cs typeface="Sakkal Majalla" pitchFamily="2" charset="-78"/>
              </a:rPr>
              <a:t>المستخدم</a:t>
            </a:r>
            <a:r>
              <a:rPr lang="ar-EG" sz="2600" b="1" dirty="0">
                <a:solidFill>
                  <a:srgbClr val="0000FF"/>
                </a:solidFill>
                <a:latin typeface="Sakkal Majalla" pitchFamily="2" charset="-78"/>
                <a:cs typeface="Sakkal Majalla" pitchFamily="2" charset="-78"/>
              </a:rPr>
              <a:t>: </a:t>
            </a:r>
            <a:r>
              <a:rPr lang="ar-EG" sz="2600" b="1" dirty="0" smtClean="0">
                <a:solidFill>
                  <a:srgbClr val="0000FF"/>
                </a:solidFill>
                <a:latin typeface="Sakkal Majalla" pitchFamily="2" charset="-78"/>
                <a:cs typeface="Sakkal Majalla" pitchFamily="2" charset="-78"/>
              </a:rPr>
              <a:t>المستفيد من خدمات الاتصالات سواء </a:t>
            </a:r>
            <a:r>
              <a:rPr lang="ar-EG" sz="2400" b="1" dirty="0">
                <a:solidFill>
                  <a:srgbClr val="0000FF"/>
                </a:solidFill>
                <a:latin typeface="Sakkal Majalla" pitchFamily="2" charset="-78"/>
                <a:cs typeface="Sakkal Majalla" pitchFamily="2" charset="-78"/>
              </a:rPr>
              <a:t>شخص طبيعي أو اعتباري </a:t>
            </a:r>
            <a:endParaRPr lang="ar-EG" sz="2600" b="1" dirty="0" smtClean="0">
              <a:solidFill>
                <a:srgbClr val="0000FF"/>
              </a:solidFill>
              <a:latin typeface="Sakkal Majalla" pitchFamily="2" charset="-78"/>
              <a:cs typeface="Sakkal Majalla" pitchFamily="2" charset="-78"/>
            </a:endParaRPr>
          </a:p>
          <a:p>
            <a:pPr marL="114300" indent="0" algn="just">
              <a:buNone/>
            </a:pPr>
            <a:r>
              <a:rPr lang="ar-EG" sz="2400" b="1" dirty="0">
                <a:solidFill>
                  <a:srgbClr val="0000FF"/>
                </a:solidFill>
                <a:latin typeface="Sakkal Majalla" pitchFamily="2" charset="-78"/>
                <a:cs typeface="Sakkal Majalla" pitchFamily="2" charset="-78"/>
              </a:rPr>
              <a:t>7- </a:t>
            </a:r>
            <a:r>
              <a:rPr lang="ar-EG" sz="2400" b="1" dirty="0">
                <a:solidFill>
                  <a:srgbClr val="FF0000"/>
                </a:solidFill>
                <a:latin typeface="Sakkal Majalla" pitchFamily="2" charset="-78"/>
                <a:cs typeface="Sakkal Majalla" pitchFamily="2" charset="-78"/>
              </a:rPr>
              <a:t>مقدم خدمة الاتصالات</a:t>
            </a:r>
            <a:r>
              <a:rPr lang="ar-EG" sz="2400" b="1" dirty="0">
                <a:solidFill>
                  <a:srgbClr val="0000FF"/>
                </a:solidFill>
                <a:latin typeface="Sakkal Majalla" pitchFamily="2" charset="-78"/>
                <a:cs typeface="Sakkal Majalla" pitchFamily="2" charset="-78"/>
              </a:rPr>
              <a:t> : أي شخص طبيعي أو اعتباري مرخص له من الجهاز بتقديم خدمة أو أكثر من خدمات الاتصالات للغير.</a:t>
            </a:r>
          </a:p>
          <a:p>
            <a:pPr marL="114300" indent="0" algn="just" rtl="1">
              <a:buNone/>
            </a:pPr>
            <a:endParaRPr lang="en-US" sz="2600" b="1" dirty="0">
              <a:solidFill>
                <a:srgbClr val="0000FF"/>
              </a:solidFill>
              <a:latin typeface="Sakkal Majalla" pitchFamily="2" charset="-78"/>
              <a:cs typeface="Sakkal Majalla"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116369575"/>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864" y="260648"/>
            <a:ext cx="8916640" cy="6453336"/>
          </a:xfrm>
        </p:spPr>
        <p:txBody>
          <a:bodyPr>
            <a:noAutofit/>
          </a:bodyPr>
          <a:lstStyle/>
          <a:p>
            <a:pPr marL="114300" indent="0" algn="just" rtl="1">
              <a:buNone/>
            </a:pPr>
            <a:r>
              <a:rPr lang="ar-EG" sz="2500" b="1" dirty="0" smtClean="0">
                <a:solidFill>
                  <a:srgbClr val="0000FF"/>
                </a:solidFill>
                <a:latin typeface="Sakkal Majalla" pitchFamily="2" charset="-78"/>
                <a:cs typeface="Sakkal Majalla" pitchFamily="2" charset="-78"/>
              </a:rPr>
              <a:t>8- </a:t>
            </a:r>
            <a:r>
              <a:rPr lang="ar-EG" sz="2500" b="1" dirty="0">
                <a:solidFill>
                  <a:srgbClr val="FF0000"/>
                </a:solidFill>
                <a:latin typeface="Sakkal Majalla" pitchFamily="2" charset="-78"/>
                <a:cs typeface="Sakkal Majalla" pitchFamily="2" charset="-78"/>
              </a:rPr>
              <a:t>المشغل</a:t>
            </a:r>
            <a:r>
              <a:rPr lang="ar-EG" sz="2500" b="1" dirty="0">
                <a:solidFill>
                  <a:srgbClr val="0000FF"/>
                </a:solidFill>
                <a:latin typeface="Sakkal Majalla" pitchFamily="2" charset="-78"/>
                <a:cs typeface="Sakkal Majalla" pitchFamily="2" charset="-78"/>
              </a:rPr>
              <a:t>: أي شخص طبيعي أو اعتباري مرخص له من الجهاز بإنشاء أو تشغيل شبكة للاتصالات.</a:t>
            </a:r>
          </a:p>
          <a:p>
            <a:pPr marL="114300" indent="0" algn="just" rtl="1">
              <a:buNone/>
            </a:pPr>
            <a:r>
              <a:rPr lang="ar-EG" sz="2500" b="1" dirty="0">
                <a:solidFill>
                  <a:srgbClr val="0000FF"/>
                </a:solidFill>
                <a:latin typeface="Sakkal Majalla" pitchFamily="2" charset="-78"/>
                <a:cs typeface="Sakkal Majalla" pitchFamily="2" charset="-78"/>
              </a:rPr>
              <a:t>9- </a:t>
            </a:r>
            <a:r>
              <a:rPr lang="ar-EG" sz="2500" b="1" dirty="0">
                <a:solidFill>
                  <a:srgbClr val="FF0000"/>
                </a:solidFill>
                <a:latin typeface="Sakkal Majalla" pitchFamily="2" charset="-78"/>
                <a:cs typeface="Sakkal Majalla" pitchFamily="2" charset="-78"/>
              </a:rPr>
              <a:t>المعدات</a:t>
            </a:r>
            <a:r>
              <a:rPr lang="ar-EG" sz="2500" b="1" dirty="0">
                <a:solidFill>
                  <a:srgbClr val="0000FF"/>
                </a:solidFill>
                <a:latin typeface="Sakkal Majalla" pitchFamily="2" charset="-78"/>
                <a:cs typeface="Sakkal Majalla" pitchFamily="2" charset="-78"/>
              </a:rPr>
              <a:t>: أية أجهزة أو آلات أو مستلزمات تستعمل، أو تكون معدة للاستعمال في خدمات الاتصالات.</a:t>
            </a:r>
          </a:p>
          <a:p>
            <a:pPr marL="114300" indent="0" algn="just" rtl="1">
              <a:buNone/>
            </a:pPr>
            <a:r>
              <a:rPr lang="ar-EG" sz="2500" b="1" dirty="0">
                <a:solidFill>
                  <a:srgbClr val="0000FF"/>
                </a:solidFill>
                <a:latin typeface="Sakkal Majalla" pitchFamily="2" charset="-78"/>
                <a:cs typeface="Sakkal Majalla" pitchFamily="2" charset="-78"/>
              </a:rPr>
              <a:t>10- </a:t>
            </a:r>
            <a:r>
              <a:rPr lang="ar-EG" sz="2500" b="1" dirty="0">
                <a:solidFill>
                  <a:srgbClr val="FF0000"/>
                </a:solidFill>
                <a:latin typeface="Sakkal Majalla" pitchFamily="2" charset="-78"/>
                <a:cs typeface="Sakkal Majalla" pitchFamily="2" charset="-78"/>
              </a:rPr>
              <a:t>أجهزة الاتصالات الطرفية</a:t>
            </a:r>
            <a:r>
              <a:rPr lang="ar-EG" sz="2500" b="1" dirty="0">
                <a:solidFill>
                  <a:srgbClr val="0000FF"/>
                </a:solidFill>
                <a:latin typeface="Sakkal Majalla" pitchFamily="2" charset="-78"/>
                <a:cs typeface="Sakkal Majalla" pitchFamily="2" charset="-78"/>
              </a:rPr>
              <a:t>: أجهزة الاتصالات الخاصة بالمستخدم والتي تتصل بشبكة اتصالات عامة أو خاصة.</a:t>
            </a:r>
          </a:p>
          <a:p>
            <a:pPr marL="114300" indent="0" algn="just" rtl="1">
              <a:buNone/>
            </a:pPr>
            <a:r>
              <a:rPr lang="ar-EG" sz="2500" b="1" dirty="0">
                <a:solidFill>
                  <a:srgbClr val="0000FF"/>
                </a:solidFill>
                <a:latin typeface="Sakkal Majalla" pitchFamily="2" charset="-78"/>
                <a:cs typeface="Sakkal Majalla" pitchFamily="2" charset="-78"/>
              </a:rPr>
              <a:t>11- </a:t>
            </a:r>
            <a:r>
              <a:rPr lang="ar-EG" sz="2500" b="1" dirty="0">
                <a:solidFill>
                  <a:srgbClr val="FF0000"/>
                </a:solidFill>
                <a:latin typeface="Sakkal Majalla" pitchFamily="2" charset="-78"/>
                <a:cs typeface="Sakkal Majalla" pitchFamily="2" charset="-78"/>
              </a:rPr>
              <a:t>البنية الأساسية</a:t>
            </a:r>
            <a:r>
              <a:rPr lang="ar-EG" sz="2500" b="1" dirty="0">
                <a:solidFill>
                  <a:srgbClr val="0000FF"/>
                </a:solidFill>
                <a:latin typeface="Sakkal Majalla" pitchFamily="2" charset="-78"/>
                <a:cs typeface="Sakkal Majalla" pitchFamily="2" charset="-78"/>
              </a:rPr>
              <a:t>: جميع ما يستعمل أو يكون معدا للاستعمال في الاتصالات، من المباني، والأراضي، والهياكل، والآلات، والمعدات، والكابلات، والأبراج، والهوائيات والأعمدة، وخطوط الاتصال والنظم والبرامج، ومجموعة التغذية بالتيار الكهربائي أيا كان نوعها.</a:t>
            </a:r>
          </a:p>
          <a:p>
            <a:pPr marL="114300" indent="0" algn="just" rtl="1">
              <a:buNone/>
            </a:pPr>
            <a:r>
              <a:rPr lang="ar-EG" sz="2500" b="1" dirty="0">
                <a:solidFill>
                  <a:srgbClr val="0000FF"/>
                </a:solidFill>
                <a:latin typeface="Sakkal Majalla" pitchFamily="2" charset="-78"/>
                <a:cs typeface="Sakkal Majalla" pitchFamily="2" charset="-78"/>
              </a:rPr>
              <a:t>12- </a:t>
            </a:r>
            <a:r>
              <a:rPr lang="ar-EG" sz="2500" b="1" dirty="0">
                <a:solidFill>
                  <a:srgbClr val="FF0000"/>
                </a:solidFill>
                <a:latin typeface="Sakkal Majalla" pitchFamily="2" charset="-78"/>
                <a:cs typeface="Sakkal Majalla" pitchFamily="2" charset="-78"/>
              </a:rPr>
              <a:t>الشبكات الخاصة</a:t>
            </a:r>
            <a:r>
              <a:rPr lang="ar-EG" sz="2500" b="1" dirty="0">
                <a:solidFill>
                  <a:srgbClr val="0000FF"/>
                </a:solidFill>
                <a:latin typeface="Sakkal Majalla" pitchFamily="2" charset="-78"/>
                <a:cs typeface="Sakkal Majalla" pitchFamily="2" charset="-78"/>
              </a:rPr>
              <a:t>: نظم الاتصالات التي توفر خدمات الاتصالات لمستخدم واحد باستخدام شبكة اتصالات، وذلك دون تقديم خدمات للغير.</a:t>
            </a:r>
          </a:p>
          <a:p>
            <a:pPr marL="114300" indent="0" algn="just" rtl="1">
              <a:buNone/>
            </a:pPr>
            <a:r>
              <a:rPr lang="ar-EG" sz="2500" b="1" dirty="0">
                <a:solidFill>
                  <a:srgbClr val="0000FF"/>
                </a:solidFill>
                <a:latin typeface="Sakkal Majalla" pitchFamily="2" charset="-78"/>
                <a:cs typeface="Sakkal Majalla" pitchFamily="2" charset="-78"/>
              </a:rPr>
              <a:t>13- </a:t>
            </a:r>
            <a:r>
              <a:rPr lang="ar-EG" sz="2500" b="1" dirty="0">
                <a:solidFill>
                  <a:srgbClr val="FF0000"/>
                </a:solidFill>
                <a:latin typeface="Sakkal Majalla" pitchFamily="2" charset="-78"/>
                <a:cs typeface="Sakkal Majalla" pitchFamily="2" charset="-78"/>
              </a:rPr>
              <a:t>الموجات اللاسلكية</a:t>
            </a:r>
            <a:r>
              <a:rPr lang="ar-EG" sz="2500" b="1" dirty="0">
                <a:solidFill>
                  <a:srgbClr val="0000FF"/>
                </a:solidFill>
                <a:latin typeface="Sakkal Majalla" pitchFamily="2" charset="-78"/>
                <a:cs typeface="Sakkal Majalla" pitchFamily="2" charset="-78"/>
              </a:rPr>
              <a:t>: الموجات الكهرومغناطيسية التي تستخدم في الاتصالات اللاسلكية.</a:t>
            </a:r>
          </a:p>
          <a:p>
            <a:pPr marL="114300" indent="0" algn="just" rtl="1">
              <a:buNone/>
            </a:pPr>
            <a:r>
              <a:rPr lang="ar-EG" sz="2500" b="1" dirty="0">
                <a:solidFill>
                  <a:srgbClr val="0000FF"/>
                </a:solidFill>
                <a:latin typeface="Sakkal Majalla" pitchFamily="2" charset="-78"/>
                <a:cs typeface="Sakkal Majalla" pitchFamily="2" charset="-78"/>
              </a:rPr>
              <a:t>14- </a:t>
            </a:r>
            <a:r>
              <a:rPr lang="ar-EG" sz="2500" b="1" dirty="0">
                <a:solidFill>
                  <a:srgbClr val="FF0000"/>
                </a:solidFill>
                <a:latin typeface="Sakkal Majalla" pitchFamily="2" charset="-78"/>
                <a:cs typeface="Sakkal Majalla" pitchFamily="2" charset="-78"/>
              </a:rPr>
              <a:t>التردد</a:t>
            </a:r>
            <a:r>
              <a:rPr lang="ar-EG" sz="2500" b="1" dirty="0">
                <a:solidFill>
                  <a:srgbClr val="0000FF"/>
                </a:solidFill>
                <a:latin typeface="Sakkal Majalla" pitchFamily="2" charset="-78"/>
                <a:cs typeface="Sakkal Majalla" pitchFamily="2" charset="-78"/>
              </a:rPr>
              <a:t>: عدد الذبذبات الكاملة في الثانية الواحدة لإحدى الموجات اللاسلكية</a:t>
            </a:r>
            <a:r>
              <a:rPr lang="ar-EG" sz="2500" b="1" dirty="0" smtClean="0">
                <a:solidFill>
                  <a:srgbClr val="0000FF"/>
                </a:solidFill>
                <a:latin typeface="Sakkal Majalla" pitchFamily="2" charset="-78"/>
                <a:cs typeface="Sakkal Majalla" pitchFamily="2" charset="-78"/>
              </a:rPr>
              <a:t>.</a:t>
            </a:r>
          </a:p>
          <a:p>
            <a:pPr marL="114300" indent="0" algn="just">
              <a:buNone/>
            </a:pPr>
            <a:r>
              <a:rPr lang="ar-EG" sz="2500" b="1" dirty="0">
                <a:solidFill>
                  <a:srgbClr val="0000FF"/>
                </a:solidFill>
                <a:latin typeface="Sakkal Majalla" pitchFamily="2" charset="-78"/>
                <a:cs typeface="Sakkal Majalla" pitchFamily="2" charset="-78"/>
              </a:rPr>
              <a:t>15- </a:t>
            </a:r>
            <a:r>
              <a:rPr lang="ar-EG" sz="2500" b="1" dirty="0">
                <a:solidFill>
                  <a:srgbClr val="FF0000"/>
                </a:solidFill>
                <a:latin typeface="Sakkal Majalla" pitchFamily="2" charset="-78"/>
                <a:cs typeface="Sakkal Majalla" pitchFamily="2" charset="-78"/>
              </a:rPr>
              <a:t>الطيف الترددي</a:t>
            </a:r>
            <a:r>
              <a:rPr lang="ar-EG" sz="2500" b="1" dirty="0">
                <a:solidFill>
                  <a:srgbClr val="0000FF"/>
                </a:solidFill>
                <a:latin typeface="Sakkal Majalla" pitchFamily="2" charset="-78"/>
                <a:cs typeface="Sakkal Majalla" pitchFamily="2" charset="-78"/>
              </a:rPr>
              <a:t>: حيز الموجات التي يمكن استخدامها في الاتصال اللاسلكي طبقا لإصدارات الاتحاد الدولي للاتصالات.</a:t>
            </a:r>
          </a:p>
          <a:p>
            <a:pPr marL="114300" indent="0" algn="just" rtl="1">
              <a:buNone/>
            </a:pPr>
            <a:endParaRPr lang="en-US" sz="2500" b="1" dirty="0">
              <a:solidFill>
                <a:srgbClr val="0000FF"/>
              </a:solidFill>
              <a:latin typeface="Sakkal Majalla" pitchFamily="2" charset="-78"/>
              <a:cs typeface="Sakkal Majalla" pitchFamily="2" charset="-78"/>
            </a:endParaRPr>
          </a:p>
        </p:txBody>
      </p:sp>
      <p:sp>
        <p:nvSpPr>
          <p:cNvPr id="8" name="TextBox 7"/>
          <p:cNvSpPr txBox="1"/>
          <p:nvPr/>
        </p:nvSpPr>
        <p:spPr>
          <a:xfrm rot="16200000">
            <a:off x="7295634" y="3892034"/>
            <a:ext cx="3429000" cy="369332"/>
          </a:xfrm>
          <a:prstGeom prst="rect">
            <a:avLst/>
          </a:prstGeom>
          <a:noFill/>
        </p:spPr>
        <p:txBody>
          <a:bodyPr wrap="square" rtlCol="0">
            <a:spAutoFit/>
          </a:bodyPr>
          <a:lstStyle/>
          <a:p>
            <a:pPr algn="ctr"/>
            <a:r>
              <a:rPr lang="en-US" dirty="0" smtClean="0">
                <a:solidFill>
                  <a:schemeClr val="bg1"/>
                </a:solidFill>
                <a:latin typeface="Andalus" pitchFamily="18" charset="-78"/>
                <a:cs typeface="Andalus" pitchFamily="18" charset="-78"/>
              </a:rPr>
              <a:t>GEN-181, Lec#2 , Oct 2014</a:t>
            </a:r>
            <a:endParaRPr lang="en-US" dirty="0">
              <a:solidFill>
                <a:schemeClr val="bg1"/>
              </a:solidFill>
              <a:latin typeface="Andalus" pitchFamily="18" charset="-78"/>
              <a:cs typeface="Andalus" pitchFamily="18" charset="-78"/>
            </a:endParaRPr>
          </a:p>
        </p:txBody>
      </p:sp>
    </p:spTree>
    <p:extLst>
      <p:ext uri="{BB962C8B-B14F-4D97-AF65-F5344CB8AC3E}">
        <p14:creationId xmlns:p14="http://schemas.microsoft.com/office/powerpoint/2010/main" val="2427508647"/>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856984" cy="6408712"/>
          </a:xfrm>
        </p:spPr>
        <p:txBody>
          <a:bodyPr>
            <a:noAutofit/>
          </a:bodyPr>
          <a:lstStyle/>
          <a:p>
            <a:pPr marL="114300" indent="0" algn="just" rtl="1">
              <a:buNone/>
            </a:pPr>
            <a:r>
              <a:rPr lang="ar-EG" sz="2500" b="1" dirty="0" smtClean="0">
                <a:solidFill>
                  <a:srgbClr val="0000FF"/>
                </a:solidFill>
                <a:latin typeface="Sakkal Majalla" pitchFamily="2" charset="-78"/>
                <a:cs typeface="Sakkal Majalla" pitchFamily="2" charset="-78"/>
              </a:rPr>
              <a:t>16- </a:t>
            </a:r>
            <a:r>
              <a:rPr lang="ar-EG" sz="2500" b="1" dirty="0">
                <a:solidFill>
                  <a:srgbClr val="FF0000"/>
                </a:solidFill>
                <a:latin typeface="Sakkal Majalla" pitchFamily="2" charset="-78"/>
                <a:cs typeface="Sakkal Majalla" pitchFamily="2" charset="-78"/>
              </a:rPr>
              <a:t>حيز التردد</a:t>
            </a:r>
            <a:r>
              <a:rPr lang="ar-EG" sz="2500" b="1" dirty="0">
                <a:solidFill>
                  <a:srgbClr val="0000FF"/>
                </a:solidFill>
                <a:latin typeface="Sakkal Majalla" pitchFamily="2" charset="-78"/>
                <a:cs typeface="Sakkal Majalla" pitchFamily="2" charset="-78"/>
              </a:rPr>
              <a:t>: جزء من الطيف الترددي يبدأ بتردد وينتهي بتردد أخر.</a:t>
            </a:r>
          </a:p>
          <a:p>
            <a:pPr marL="114300" indent="0" algn="just" rtl="1">
              <a:buNone/>
            </a:pPr>
            <a:r>
              <a:rPr lang="ar-EG" sz="2500" b="1" dirty="0">
                <a:solidFill>
                  <a:srgbClr val="0000FF"/>
                </a:solidFill>
                <a:latin typeface="Sakkal Majalla" pitchFamily="2" charset="-78"/>
                <a:cs typeface="Sakkal Majalla" pitchFamily="2" charset="-78"/>
              </a:rPr>
              <a:t>17- </a:t>
            </a:r>
            <a:r>
              <a:rPr lang="ar-EG" sz="2500" b="1" dirty="0">
                <a:solidFill>
                  <a:srgbClr val="FF0000"/>
                </a:solidFill>
                <a:latin typeface="Sakkal Majalla" pitchFamily="2" charset="-78"/>
                <a:cs typeface="Sakkal Majalla" pitchFamily="2" charset="-78"/>
              </a:rPr>
              <a:t>الترابط</a:t>
            </a:r>
            <a:r>
              <a:rPr lang="ar-EG" sz="2500" b="1" dirty="0">
                <a:solidFill>
                  <a:srgbClr val="0000FF"/>
                </a:solidFill>
                <a:latin typeface="Sakkal Majalla" pitchFamily="2" charset="-78"/>
                <a:cs typeface="Sakkal Majalla" pitchFamily="2" charset="-78"/>
              </a:rPr>
              <a:t>: التوصيل بين الشبكات المرخص بها لمشغلين أو أكثر والذي يسمح بحرية اتصال المستخدمين فيما بينهم، أيا كانت الشبكات التي يرتبطون بها أو الخدمات التي يستعملونها.</a:t>
            </a:r>
          </a:p>
          <a:p>
            <a:pPr marL="114300" indent="0" algn="just" rtl="1">
              <a:buNone/>
            </a:pPr>
            <a:r>
              <a:rPr lang="ar-EG" sz="2500" b="1" dirty="0">
                <a:solidFill>
                  <a:srgbClr val="0000FF"/>
                </a:solidFill>
                <a:latin typeface="Sakkal Majalla" pitchFamily="2" charset="-78"/>
                <a:cs typeface="Sakkal Majalla" pitchFamily="2" charset="-78"/>
              </a:rPr>
              <a:t>18- </a:t>
            </a:r>
            <a:r>
              <a:rPr lang="ar-EG" sz="2500" b="1" dirty="0">
                <a:solidFill>
                  <a:srgbClr val="FF0000"/>
                </a:solidFill>
                <a:latin typeface="Sakkal Majalla" pitchFamily="2" charset="-78"/>
                <a:cs typeface="Sakkal Majalla" pitchFamily="2" charset="-78"/>
              </a:rPr>
              <a:t>خدمة الاتصالات الدولية</a:t>
            </a:r>
            <a:r>
              <a:rPr lang="ar-EG" sz="2500" b="1" dirty="0">
                <a:solidFill>
                  <a:srgbClr val="0000FF"/>
                </a:solidFill>
                <a:latin typeface="Sakkal Majalla" pitchFamily="2" charset="-78"/>
                <a:cs typeface="Sakkal Majalla" pitchFamily="2" charset="-78"/>
              </a:rPr>
              <a:t>: خدمة الاتصالات بين المستخدمين في مصر وبين الخارج من خلال المعابر الدولية للاتصالات.</a:t>
            </a:r>
          </a:p>
          <a:p>
            <a:pPr marL="114300" indent="0" algn="just" rtl="1">
              <a:buNone/>
            </a:pPr>
            <a:r>
              <a:rPr lang="ar-EG" sz="2500" b="1" dirty="0">
                <a:solidFill>
                  <a:srgbClr val="0000FF"/>
                </a:solidFill>
                <a:latin typeface="Sakkal Majalla" pitchFamily="2" charset="-78"/>
                <a:cs typeface="Sakkal Majalla" pitchFamily="2" charset="-78"/>
              </a:rPr>
              <a:t>19- </a:t>
            </a:r>
            <a:r>
              <a:rPr lang="ar-EG" sz="2500" b="1" dirty="0">
                <a:solidFill>
                  <a:srgbClr val="FF0000"/>
                </a:solidFill>
                <a:latin typeface="Sakkal Majalla" pitchFamily="2" charset="-78"/>
                <a:cs typeface="Sakkal Majalla" pitchFamily="2" charset="-78"/>
              </a:rPr>
              <a:t>الأمن القومي</a:t>
            </a:r>
            <a:r>
              <a:rPr lang="ar-EG" sz="2500" b="1" dirty="0">
                <a:solidFill>
                  <a:srgbClr val="0000FF"/>
                </a:solidFill>
                <a:latin typeface="Sakkal Majalla" pitchFamily="2" charset="-78"/>
                <a:cs typeface="Sakkal Majalla" pitchFamily="2" charset="-78"/>
              </a:rPr>
              <a:t>: ما يتعلق بشئون رئاسة الجمهورية والقوات المسلحة والإنتاج الحربي ووزارة الداخلية والأمن العام وهيئة الأمن القومي وهيئة الرقابة الإدارية والأجهزة التابعة لهذه الجهات.</a:t>
            </a:r>
          </a:p>
          <a:p>
            <a:pPr marL="114300" indent="0" algn="just" rtl="1">
              <a:buNone/>
            </a:pPr>
            <a:r>
              <a:rPr lang="ar-EG" sz="2500" b="1" dirty="0">
                <a:solidFill>
                  <a:srgbClr val="0000FF"/>
                </a:solidFill>
                <a:latin typeface="Sakkal Majalla" pitchFamily="2" charset="-78"/>
                <a:cs typeface="Sakkal Majalla" pitchFamily="2" charset="-78"/>
              </a:rPr>
              <a:t>20- </a:t>
            </a:r>
            <a:r>
              <a:rPr lang="ar-EG" sz="2500" b="1" dirty="0">
                <a:solidFill>
                  <a:srgbClr val="FF0000"/>
                </a:solidFill>
                <a:latin typeface="Sakkal Majalla" pitchFamily="2" charset="-78"/>
                <a:cs typeface="Sakkal Majalla" pitchFamily="2" charset="-78"/>
              </a:rPr>
              <a:t>أجهزة الأمن القومي</a:t>
            </a:r>
            <a:r>
              <a:rPr lang="ar-EG" sz="2500" b="1" dirty="0">
                <a:solidFill>
                  <a:srgbClr val="0000FF"/>
                </a:solidFill>
                <a:latin typeface="Sakkal Majalla" pitchFamily="2" charset="-78"/>
                <a:cs typeface="Sakkal Majalla" pitchFamily="2" charset="-78"/>
              </a:rPr>
              <a:t>: تشمل رئاسة الجمهورية ووزارة الداخلية وهيئة الأمن القومي وهيئة الرقابة الإدارية.</a:t>
            </a:r>
          </a:p>
          <a:p>
            <a:pPr marL="114300" indent="0" algn="just" rtl="1">
              <a:buNone/>
            </a:pPr>
            <a:r>
              <a:rPr lang="ar-EG" sz="2500" b="1" dirty="0">
                <a:solidFill>
                  <a:srgbClr val="0000FF"/>
                </a:solidFill>
                <a:latin typeface="Sakkal Majalla" pitchFamily="2" charset="-78"/>
                <a:cs typeface="Sakkal Majalla" pitchFamily="2" charset="-78"/>
              </a:rPr>
              <a:t>21- </a:t>
            </a:r>
            <a:r>
              <a:rPr lang="ar-EG" sz="2500" b="1" dirty="0">
                <a:solidFill>
                  <a:srgbClr val="FF0000"/>
                </a:solidFill>
                <a:latin typeface="Sakkal Majalla" pitchFamily="2" charset="-78"/>
                <a:cs typeface="Sakkal Majalla" pitchFamily="2" charset="-78"/>
              </a:rPr>
              <a:t>خدمات اتصالات الإغاثة والطوارئ</a:t>
            </a:r>
            <a:r>
              <a:rPr lang="ar-EG" sz="2500" b="1" dirty="0">
                <a:solidFill>
                  <a:srgbClr val="0000FF"/>
                </a:solidFill>
                <a:latin typeface="Sakkal Majalla" pitchFamily="2" charset="-78"/>
                <a:cs typeface="Sakkal Majalla" pitchFamily="2" charset="-78"/>
              </a:rPr>
              <a:t>: وتشمل بوجه خاص الإسعاف والنجدة والدفاع المدني والحريق</a:t>
            </a:r>
            <a:r>
              <a:rPr lang="ar-EG" sz="2500" b="1" dirty="0" smtClean="0">
                <a:solidFill>
                  <a:srgbClr val="0000FF"/>
                </a:solidFill>
                <a:latin typeface="Sakkal Majalla" pitchFamily="2" charset="-78"/>
                <a:cs typeface="Sakkal Majalla" pitchFamily="2" charset="-78"/>
              </a:rPr>
              <a:t>.</a:t>
            </a:r>
          </a:p>
          <a:p>
            <a:pPr marL="114300" indent="0" algn="just" rtl="1">
              <a:buNone/>
            </a:pPr>
            <a:endParaRPr lang="ar-EG" sz="2500" dirty="0" smtClean="0">
              <a:latin typeface="Arabic Typesetting" pitchFamily="66" charset="-78"/>
              <a:cs typeface="Arabic Typesetting" pitchFamily="66" charset="-78"/>
            </a:endParaRPr>
          </a:p>
          <a:p>
            <a:pPr algn="just" rtl="1"/>
            <a:r>
              <a:rPr lang="ar-EG" sz="2500" b="1" dirty="0" smtClean="0">
                <a:solidFill>
                  <a:schemeClr val="accent6"/>
                </a:solidFill>
                <a:latin typeface="Sakkal Majalla" pitchFamily="2" charset="-78"/>
                <a:cs typeface="Sakkal Majalla" pitchFamily="2" charset="-78"/>
              </a:rPr>
              <a:t>س1/ </a:t>
            </a:r>
            <a:r>
              <a:rPr lang="ar-EG" sz="2500" b="1" dirty="0">
                <a:solidFill>
                  <a:schemeClr val="accent6"/>
                </a:solidFill>
                <a:latin typeface="Sakkal Majalla" pitchFamily="2" charset="-78"/>
                <a:cs typeface="Sakkal Majalla" pitchFamily="2" charset="-78"/>
              </a:rPr>
              <a:t>في ضوء الماده 1 من قانون تنظيم الاتصالات عرف مايلي : خدمه الاتصالات – المستخدم – المشغل -  البنيه الاساسيه – الطيف الترددي – الامن القومي )</a:t>
            </a:r>
            <a:endParaRPr lang="en-US" sz="2500" b="1" dirty="0">
              <a:solidFill>
                <a:schemeClr val="accent6"/>
              </a:solidFill>
              <a:latin typeface="Sakkal Majalla" pitchFamily="2" charset="-78"/>
              <a:cs typeface="Sakkal Majalla" pitchFamily="2" charset="-78"/>
            </a:endParaRPr>
          </a:p>
        </p:txBody>
      </p:sp>
    </p:spTree>
    <p:extLst>
      <p:ext uri="{BB962C8B-B14F-4D97-AF65-F5344CB8AC3E}">
        <p14:creationId xmlns:p14="http://schemas.microsoft.com/office/powerpoint/2010/main" val="818333534"/>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76672"/>
            <a:ext cx="8928992" cy="5759152"/>
          </a:xfrm>
        </p:spPr>
        <p:txBody>
          <a:bodyPr>
            <a:noAutofit/>
          </a:bodyPr>
          <a:lstStyle/>
          <a:p>
            <a:pPr algn="r" rtl="1"/>
            <a:r>
              <a:rPr lang="ar-EG" sz="4000" u="sng" dirty="0" smtClean="0">
                <a:solidFill>
                  <a:srgbClr val="FF0000"/>
                </a:solidFill>
                <a:latin typeface="Arabic Typesetting" pitchFamily="66" charset="-78"/>
                <a:cs typeface="Arabic Typesetting" pitchFamily="66" charset="-78"/>
              </a:rPr>
              <a:t>المادة </a:t>
            </a:r>
            <a:r>
              <a:rPr lang="ar-EG" sz="4000" u="sng" dirty="0">
                <a:solidFill>
                  <a:srgbClr val="FF0000"/>
                </a:solidFill>
                <a:latin typeface="Arabic Typesetting" pitchFamily="66" charset="-78"/>
                <a:cs typeface="Arabic Typesetting" pitchFamily="66" charset="-78"/>
              </a:rPr>
              <a:t>2:</a:t>
            </a:r>
          </a:p>
          <a:p>
            <a:pPr marL="114300" indent="0" algn="r" rtl="1">
              <a:lnSpc>
                <a:spcPct val="150000"/>
              </a:lnSpc>
              <a:buNone/>
            </a:pPr>
            <a:r>
              <a:rPr lang="ar-EG" sz="2500" b="1" dirty="0">
                <a:solidFill>
                  <a:srgbClr val="0000FF"/>
                </a:solidFill>
                <a:latin typeface="Sakkal Majalla" pitchFamily="2" charset="-78"/>
                <a:cs typeface="Sakkal Majalla" pitchFamily="2" charset="-78"/>
              </a:rPr>
              <a:t>تقوم خدمات الاتصالات على مراعاة القواعد الآتية:</a:t>
            </a:r>
          </a:p>
          <a:p>
            <a:pPr marL="114300" indent="0" algn="r" rtl="1">
              <a:lnSpc>
                <a:spcPct val="150000"/>
              </a:lnSpc>
              <a:buNone/>
            </a:pPr>
            <a:r>
              <a:rPr lang="ar-EG" sz="2500" b="1" dirty="0">
                <a:solidFill>
                  <a:srgbClr val="0000FF"/>
                </a:solidFill>
                <a:latin typeface="Sakkal Majalla" pitchFamily="2" charset="-78"/>
                <a:cs typeface="Sakkal Majalla" pitchFamily="2" charset="-78"/>
              </a:rPr>
              <a:t>1- علانية المعلومات.</a:t>
            </a:r>
          </a:p>
          <a:p>
            <a:pPr marL="114300" indent="0" algn="r" rtl="1">
              <a:lnSpc>
                <a:spcPct val="150000"/>
              </a:lnSpc>
              <a:buNone/>
            </a:pPr>
            <a:r>
              <a:rPr lang="ar-EG" sz="2500" b="1" dirty="0">
                <a:solidFill>
                  <a:srgbClr val="0000FF"/>
                </a:solidFill>
                <a:latin typeface="Sakkal Majalla" pitchFamily="2" charset="-78"/>
                <a:cs typeface="Sakkal Majalla" pitchFamily="2" charset="-78"/>
              </a:rPr>
              <a:t>2- حماية المنافسة الحرة.</a:t>
            </a:r>
          </a:p>
          <a:p>
            <a:pPr marL="114300" indent="0" algn="r" rtl="1">
              <a:lnSpc>
                <a:spcPct val="150000"/>
              </a:lnSpc>
              <a:buNone/>
            </a:pPr>
            <a:r>
              <a:rPr lang="ar-EG" sz="2500" b="1" dirty="0">
                <a:solidFill>
                  <a:srgbClr val="0000FF"/>
                </a:solidFill>
                <a:latin typeface="Sakkal Majalla" pitchFamily="2" charset="-78"/>
                <a:cs typeface="Sakkal Majalla" pitchFamily="2" charset="-78"/>
              </a:rPr>
              <a:t>3- توفير الخدمة الشاملة.</a:t>
            </a:r>
          </a:p>
          <a:p>
            <a:pPr marL="114300" indent="0" algn="r" rtl="1">
              <a:lnSpc>
                <a:spcPct val="150000"/>
              </a:lnSpc>
              <a:buNone/>
            </a:pPr>
            <a:r>
              <a:rPr lang="ar-EG" sz="2500" b="1" dirty="0">
                <a:solidFill>
                  <a:srgbClr val="0000FF"/>
                </a:solidFill>
                <a:latin typeface="Sakkal Majalla" pitchFamily="2" charset="-78"/>
                <a:cs typeface="Sakkal Majalla" pitchFamily="2" charset="-78"/>
              </a:rPr>
              <a:t>4- حماية حقوق المستخدمين.</a:t>
            </a:r>
          </a:p>
          <a:p>
            <a:pPr marL="114300" indent="0" algn="r" rtl="1">
              <a:lnSpc>
                <a:spcPct val="150000"/>
              </a:lnSpc>
              <a:buNone/>
            </a:pPr>
            <a:r>
              <a:rPr lang="ar-EG" sz="2500" b="1" dirty="0">
                <a:solidFill>
                  <a:srgbClr val="0000FF"/>
                </a:solidFill>
                <a:latin typeface="Sakkal Majalla" pitchFamily="2" charset="-78"/>
                <a:cs typeface="Sakkal Majalla" pitchFamily="2" charset="-78"/>
              </a:rPr>
              <a:t>وذلك كله على النحو المبين بهذا القانون</a:t>
            </a:r>
            <a:r>
              <a:rPr lang="ar-EG" sz="2500" b="1" dirty="0" smtClean="0">
                <a:solidFill>
                  <a:srgbClr val="0000FF"/>
                </a:solidFill>
                <a:latin typeface="Sakkal Majalla" pitchFamily="2" charset="-78"/>
                <a:cs typeface="Sakkal Majalla" pitchFamily="2" charset="-78"/>
              </a:rPr>
              <a:t>.</a:t>
            </a:r>
          </a:p>
          <a:p>
            <a:pPr marL="114300" indent="0" algn="r" rtl="1">
              <a:lnSpc>
                <a:spcPct val="150000"/>
              </a:lnSpc>
              <a:buNone/>
            </a:pPr>
            <a:r>
              <a:rPr lang="ar-EG" sz="2500" b="1" dirty="0" smtClean="0">
                <a:solidFill>
                  <a:schemeClr val="accent6"/>
                </a:solidFill>
                <a:latin typeface="Sakkal Majalla" pitchFamily="2" charset="-78"/>
                <a:cs typeface="Sakkal Majalla" pitchFamily="2" charset="-78"/>
              </a:rPr>
              <a:t>س2/  اذكر القواعد التي تقوم عليها خدمات الاتصالات في ضوء الماده 2 من قانون تنظيم الاتصالات</a:t>
            </a:r>
            <a:endParaRPr lang="ar-EG" sz="2500" b="1" dirty="0">
              <a:solidFill>
                <a:schemeClr val="accent6"/>
              </a:solidFill>
              <a:latin typeface="Sakkal Majalla" pitchFamily="2" charset="-78"/>
              <a:cs typeface="Sakkal Majalla" pitchFamily="2" charset="-78"/>
            </a:endParaRPr>
          </a:p>
        </p:txBody>
      </p:sp>
    </p:spTree>
    <p:extLst>
      <p:ext uri="{BB962C8B-B14F-4D97-AF65-F5344CB8AC3E}">
        <p14:creationId xmlns:p14="http://schemas.microsoft.com/office/powerpoint/2010/main" val="1155987204"/>
      </p:ext>
    </p:extLst>
  </p:cSld>
  <p:clrMapOvr>
    <a:masterClrMapping/>
  </p:clrMapOvr>
  <mc:AlternateContent xmlns:mc="http://schemas.openxmlformats.org/markup-compatibility/2006" xmlns:p14="http://schemas.microsoft.com/office/powerpoint/2010/main">
    <mc:Choice Requires="p14">
      <p:transition p14:dur="10">
        <p:circle/>
      </p:transition>
    </mc:Choice>
    <mc:Fallback xmlns="">
      <p:transition>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themeOverride>
</file>

<file path=ppt/theme/themeOverride2.xml><?xml version="1.0" encoding="utf-8"?>
<a:themeOverride xmlns:a="http://schemas.openxmlformats.org/drawingml/2006/main">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themeOverride>
</file>

<file path=docProps/app.xml><?xml version="1.0" encoding="utf-8"?>
<Properties xmlns="http://schemas.openxmlformats.org/officeDocument/2006/extended-properties" xmlns:vt="http://schemas.openxmlformats.org/officeDocument/2006/docPropsVTypes">
  <Template/>
  <TotalTime>5598</TotalTime>
  <Words>1402</Words>
  <Application>Microsoft Office PowerPoint</Application>
  <PresentationFormat>On-screen Show (4:3)</PresentationFormat>
  <Paragraphs>114</Paragraphs>
  <Slides>17</Slides>
  <Notes>9</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Thermal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PhD. Study Novel Investigations on Simulation Methods for SAW Devices</dc:title>
  <dc:creator>Doha-Hagar</dc:creator>
  <cp:lastModifiedBy>Moataz</cp:lastModifiedBy>
  <cp:revision>1547</cp:revision>
  <cp:lastPrinted>2017-10-17T17:14:46Z</cp:lastPrinted>
  <dcterms:created xsi:type="dcterms:W3CDTF">2016-02-27T18:41:27Z</dcterms:created>
  <dcterms:modified xsi:type="dcterms:W3CDTF">2017-10-17T17:15:02Z</dcterms:modified>
</cp:coreProperties>
</file>